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63" r:id="rId3"/>
    <p:sldId id="258" r:id="rId4"/>
    <p:sldId id="270" r:id="rId5"/>
    <p:sldId id="269" r:id="rId6"/>
    <p:sldId id="271" r:id="rId7"/>
    <p:sldId id="261" r:id="rId8"/>
    <p:sldId id="267" r:id="rId9"/>
    <p:sldId id="272" r:id="rId10"/>
    <p:sldId id="275" r:id="rId11"/>
    <p:sldId id="273" r:id="rId12"/>
    <p:sldId id="265" r:id="rId13"/>
    <p:sldId id="282" r:id="rId14"/>
    <p:sldId id="281" r:id="rId15"/>
    <p:sldId id="276" r:id="rId16"/>
    <p:sldId id="268" r:id="rId17"/>
    <p:sldId id="274" r:id="rId18"/>
    <p:sldId id="283" r:id="rId19"/>
    <p:sldId id="278" r:id="rId20"/>
    <p:sldId id="260" r:id="rId21"/>
    <p:sldId id="277" r:id="rId22"/>
    <p:sldId id="28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8"/>
    <p:restoredTop sz="94008"/>
  </p:normalViewPr>
  <p:slideViewPr>
    <p:cSldViewPr snapToGrid="0" snapToObjects="1">
      <p:cViewPr varScale="1">
        <p:scale>
          <a:sx n="123" d="100"/>
          <a:sy n="123" d="100"/>
        </p:scale>
        <p:origin x="4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65D59C-3685-FA4C-A703-00511863964E}" type="datetimeFigureOut">
              <a:rPr lang="en-US" smtClean="0"/>
              <a:t>3/7/23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65B048-188F-054D-BBC0-541762E7363A}" type="slidenum">
              <a:rPr lang="en-US" smtClean="0"/>
              <a:t>‹#›</a:t>
            </a:fld>
            <a:endParaRPr lang="en-US"/>
          </a:p>
        </p:txBody>
      </p:sp>
    </p:spTree>
    <p:extLst>
      <p:ext uri="{BB962C8B-B14F-4D97-AF65-F5344CB8AC3E}">
        <p14:creationId xmlns:p14="http://schemas.microsoft.com/office/powerpoint/2010/main" val="2703065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65B048-188F-054D-BBC0-541762E7363A}" type="slidenum">
              <a:rPr lang="en-US" smtClean="0"/>
              <a:t>5</a:t>
            </a:fld>
            <a:endParaRPr lang="en-US"/>
          </a:p>
        </p:txBody>
      </p:sp>
    </p:spTree>
    <p:extLst>
      <p:ext uri="{BB962C8B-B14F-4D97-AF65-F5344CB8AC3E}">
        <p14:creationId xmlns:p14="http://schemas.microsoft.com/office/powerpoint/2010/main" val="1940767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17060-AA5C-114E-962D-F91B926852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1ABDB6-5F0A-1F46-97F4-6534A51B41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FB77C5-00FE-754C-AFC9-4602081AE7A0}"/>
              </a:ext>
            </a:extLst>
          </p:cNvPr>
          <p:cNvSpPr>
            <a:spLocks noGrp="1"/>
          </p:cNvSpPr>
          <p:nvPr>
            <p:ph type="dt" sz="half" idx="10"/>
          </p:nvPr>
        </p:nvSpPr>
        <p:spPr/>
        <p:txBody>
          <a:bodyPr/>
          <a:lstStyle/>
          <a:p>
            <a:fld id="{1B69C295-68A3-F948-901C-04992E275378}" type="datetimeFigureOut">
              <a:rPr lang="en-US" smtClean="0"/>
              <a:t>3/7/23</a:t>
            </a:fld>
            <a:endParaRPr lang="en-US"/>
          </a:p>
        </p:txBody>
      </p:sp>
      <p:sp>
        <p:nvSpPr>
          <p:cNvPr id="5" name="Footer Placeholder 4">
            <a:extLst>
              <a:ext uri="{FF2B5EF4-FFF2-40B4-BE49-F238E27FC236}">
                <a16:creationId xmlns:a16="http://schemas.microsoft.com/office/drawing/2014/main" id="{4BA92424-82E1-E84A-BF1D-C86CCEB5DB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450D3E-AE38-9741-90DE-BB7DF786B3A6}"/>
              </a:ext>
            </a:extLst>
          </p:cNvPr>
          <p:cNvSpPr>
            <a:spLocks noGrp="1"/>
          </p:cNvSpPr>
          <p:nvPr>
            <p:ph type="sldNum" sz="quarter" idx="12"/>
          </p:nvPr>
        </p:nvSpPr>
        <p:spPr/>
        <p:txBody>
          <a:bodyPr/>
          <a:lstStyle/>
          <a:p>
            <a:fld id="{8F1687EC-4A36-4E41-98A4-AA1B69436E03}" type="slidenum">
              <a:rPr lang="en-US" smtClean="0"/>
              <a:t>‹#›</a:t>
            </a:fld>
            <a:endParaRPr lang="en-US"/>
          </a:p>
        </p:txBody>
      </p:sp>
    </p:spTree>
    <p:extLst>
      <p:ext uri="{BB962C8B-B14F-4D97-AF65-F5344CB8AC3E}">
        <p14:creationId xmlns:p14="http://schemas.microsoft.com/office/powerpoint/2010/main" val="1154679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6C76D-1583-C44B-BC7F-279DED7FBB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16547D-10F9-4C45-9135-252AD5B363C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FE76A3-F63C-9F48-B636-82FF23C05AA5}"/>
              </a:ext>
            </a:extLst>
          </p:cNvPr>
          <p:cNvSpPr>
            <a:spLocks noGrp="1"/>
          </p:cNvSpPr>
          <p:nvPr>
            <p:ph type="dt" sz="half" idx="10"/>
          </p:nvPr>
        </p:nvSpPr>
        <p:spPr/>
        <p:txBody>
          <a:bodyPr/>
          <a:lstStyle/>
          <a:p>
            <a:fld id="{1B69C295-68A3-F948-901C-04992E275378}" type="datetimeFigureOut">
              <a:rPr lang="en-US" smtClean="0"/>
              <a:t>3/7/23</a:t>
            </a:fld>
            <a:endParaRPr lang="en-US"/>
          </a:p>
        </p:txBody>
      </p:sp>
      <p:sp>
        <p:nvSpPr>
          <p:cNvPr id="5" name="Footer Placeholder 4">
            <a:extLst>
              <a:ext uri="{FF2B5EF4-FFF2-40B4-BE49-F238E27FC236}">
                <a16:creationId xmlns:a16="http://schemas.microsoft.com/office/drawing/2014/main" id="{33685ED9-2289-1E4E-9CD6-2F05FCA0FB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76D8F5-3D1B-CB48-A098-E1B8F72634E8}"/>
              </a:ext>
            </a:extLst>
          </p:cNvPr>
          <p:cNvSpPr>
            <a:spLocks noGrp="1"/>
          </p:cNvSpPr>
          <p:nvPr>
            <p:ph type="sldNum" sz="quarter" idx="12"/>
          </p:nvPr>
        </p:nvSpPr>
        <p:spPr/>
        <p:txBody>
          <a:bodyPr/>
          <a:lstStyle/>
          <a:p>
            <a:fld id="{8F1687EC-4A36-4E41-98A4-AA1B69436E03}" type="slidenum">
              <a:rPr lang="en-US" smtClean="0"/>
              <a:t>‹#›</a:t>
            </a:fld>
            <a:endParaRPr lang="en-US"/>
          </a:p>
        </p:txBody>
      </p:sp>
    </p:spTree>
    <p:extLst>
      <p:ext uri="{BB962C8B-B14F-4D97-AF65-F5344CB8AC3E}">
        <p14:creationId xmlns:p14="http://schemas.microsoft.com/office/powerpoint/2010/main" val="4103660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6A7D32-1C81-E544-BC1A-55A012588A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5C7979-4381-A148-A9E6-50342925970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5448F4-625D-2D45-AEC0-C0B0C34CDF64}"/>
              </a:ext>
            </a:extLst>
          </p:cNvPr>
          <p:cNvSpPr>
            <a:spLocks noGrp="1"/>
          </p:cNvSpPr>
          <p:nvPr>
            <p:ph type="dt" sz="half" idx="10"/>
          </p:nvPr>
        </p:nvSpPr>
        <p:spPr/>
        <p:txBody>
          <a:bodyPr/>
          <a:lstStyle/>
          <a:p>
            <a:fld id="{1B69C295-68A3-F948-901C-04992E275378}" type="datetimeFigureOut">
              <a:rPr lang="en-US" smtClean="0"/>
              <a:t>3/7/23</a:t>
            </a:fld>
            <a:endParaRPr lang="en-US"/>
          </a:p>
        </p:txBody>
      </p:sp>
      <p:sp>
        <p:nvSpPr>
          <p:cNvPr id="5" name="Footer Placeholder 4">
            <a:extLst>
              <a:ext uri="{FF2B5EF4-FFF2-40B4-BE49-F238E27FC236}">
                <a16:creationId xmlns:a16="http://schemas.microsoft.com/office/drawing/2014/main" id="{9A79614E-B873-184E-87C1-B2323BB87D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FA1EDC-8E17-3A4C-80FA-005406684908}"/>
              </a:ext>
            </a:extLst>
          </p:cNvPr>
          <p:cNvSpPr>
            <a:spLocks noGrp="1"/>
          </p:cNvSpPr>
          <p:nvPr>
            <p:ph type="sldNum" sz="quarter" idx="12"/>
          </p:nvPr>
        </p:nvSpPr>
        <p:spPr/>
        <p:txBody>
          <a:bodyPr/>
          <a:lstStyle/>
          <a:p>
            <a:fld id="{8F1687EC-4A36-4E41-98A4-AA1B69436E03}" type="slidenum">
              <a:rPr lang="en-US" smtClean="0"/>
              <a:t>‹#›</a:t>
            </a:fld>
            <a:endParaRPr lang="en-US"/>
          </a:p>
        </p:txBody>
      </p:sp>
    </p:spTree>
    <p:extLst>
      <p:ext uri="{BB962C8B-B14F-4D97-AF65-F5344CB8AC3E}">
        <p14:creationId xmlns:p14="http://schemas.microsoft.com/office/powerpoint/2010/main" val="2964346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3945B-0622-5C49-9A95-0C15DBA306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2F9CD-6E1D-CD49-B554-26ED36CDC6C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843186-9B16-684C-AC21-3CFBB0D8ABD7}"/>
              </a:ext>
            </a:extLst>
          </p:cNvPr>
          <p:cNvSpPr>
            <a:spLocks noGrp="1"/>
          </p:cNvSpPr>
          <p:nvPr>
            <p:ph type="dt" sz="half" idx="10"/>
          </p:nvPr>
        </p:nvSpPr>
        <p:spPr/>
        <p:txBody>
          <a:bodyPr/>
          <a:lstStyle/>
          <a:p>
            <a:fld id="{1B69C295-68A3-F948-901C-04992E275378}" type="datetimeFigureOut">
              <a:rPr lang="en-US" smtClean="0"/>
              <a:t>3/7/23</a:t>
            </a:fld>
            <a:endParaRPr lang="en-US"/>
          </a:p>
        </p:txBody>
      </p:sp>
      <p:sp>
        <p:nvSpPr>
          <p:cNvPr id="5" name="Footer Placeholder 4">
            <a:extLst>
              <a:ext uri="{FF2B5EF4-FFF2-40B4-BE49-F238E27FC236}">
                <a16:creationId xmlns:a16="http://schemas.microsoft.com/office/drawing/2014/main" id="{57A112D3-9B73-6F40-98B1-4533E72767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44EDBE-ECE6-C546-950A-CCFF53A0F1D0}"/>
              </a:ext>
            </a:extLst>
          </p:cNvPr>
          <p:cNvSpPr>
            <a:spLocks noGrp="1"/>
          </p:cNvSpPr>
          <p:nvPr>
            <p:ph type="sldNum" sz="quarter" idx="12"/>
          </p:nvPr>
        </p:nvSpPr>
        <p:spPr/>
        <p:txBody>
          <a:bodyPr/>
          <a:lstStyle/>
          <a:p>
            <a:fld id="{8F1687EC-4A36-4E41-98A4-AA1B69436E03}" type="slidenum">
              <a:rPr lang="en-US" smtClean="0"/>
              <a:t>‹#›</a:t>
            </a:fld>
            <a:endParaRPr lang="en-US"/>
          </a:p>
        </p:txBody>
      </p:sp>
    </p:spTree>
    <p:extLst>
      <p:ext uri="{BB962C8B-B14F-4D97-AF65-F5344CB8AC3E}">
        <p14:creationId xmlns:p14="http://schemas.microsoft.com/office/powerpoint/2010/main" val="832457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5FA07-749D-FF4F-BB25-D20027AFB4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AEFA52-5DB9-FA4A-B7EC-990FAB8C62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169A4BB-A608-A547-B4A7-081D5146B3EF}"/>
              </a:ext>
            </a:extLst>
          </p:cNvPr>
          <p:cNvSpPr>
            <a:spLocks noGrp="1"/>
          </p:cNvSpPr>
          <p:nvPr>
            <p:ph type="dt" sz="half" idx="10"/>
          </p:nvPr>
        </p:nvSpPr>
        <p:spPr/>
        <p:txBody>
          <a:bodyPr/>
          <a:lstStyle/>
          <a:p>
            <a:fld id="{1B69C295-68A3-F948-901C-04992E275378}" type="datetimeFigureOut">
              <a:rPr lang="en-US" smtClean="0"/>
              <a:t>3/7/23</a:t>
            </a:fld>
            <a:endParaRPr lang="en-US"/>
          </a:p>
        </p:txBody>
      </p:sp>
      <p:sp>
        <p:nvSpPr>
          <p:cNvPr id="5" name="Footer Placeholder 4">
            <a:extLst>
              <a:ext uri="{FF2B5EF4-FFF2-40B4-BE49-F238E27FC236}">
                <a16:creationId xmlns:a16="http://schemas.microsoft.com/office/drawing/2014/main" id="{ACE1048A-BA34-C74C-9C9E-06CB56AC6C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CCE80F-1E89-A04E-AC74-58D2854FF2D9}"/>
              </a:ext>
            </a:extLst>
          </p:cNvPr>
          <p:cNvSpPr>
            <a:spLocks noGrp="1"/>
          </p:cNvSpPr>
          <p:nvPr>
            <p:ph type="sldNum" sz="quarter" idx="12"/>
          </p:nvPr>
        </p:nvSpPr>
        <p:spPr/>
        <p:txBody>
          <a:bodyPr/>
          <a:lstStyle/>
          <a:p>
            <a:fld id="{8F1687EC-4A36-4E41-98A4-AA1B69436E03}" type="slidenum">
              <a:rPr lang="en-US" smtClean="0"/>
              <a:t>‹#›</a:t>
            </a:fld>
            <a:endParaRPr lang="en-US"/>
          </a:p>
        </p:txBody>
      </p:sp>
    </p:spTree>
    <p:extLst>
      <p:ext uri="{BB962C8B-B14F-4D97-AF65-F5344CB8AC3E}">
        <p14:creationId xmlns:p14="http://schemas.microsoft.com/office/powerpoint/2010/main" val="3622520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919D1-4F3C-8A49-B71F-90DBC28B11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FE65BE-E420-D64B-8F15-840D23C9349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5D34B7-C0B6-774E-9C25-AF7799C6EA8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0ABB6E-1CE7-2F4B-AA39-F158450E7D25}"/>
              </a:ext>
            </a:extLst>
          </p:cNvPr>
          <p:cNvSpPr>
            <a:spLocks noGrp="1"/>
          </p:cNvSpPr>
          <p:nvPr>
            <p:ph type="dt" sz="half" idx="10"/>
          </p:nvPr>
        </p:nvSpPr>
        <p:spPr/>
        <p:txBody>
          <a:bodyPr/>
          <a:lstStyle/>
          <a:p>
            <a:fld id="{1B69C295-68A3-F948-901C-04992E275378}" type="datetimeFigureOut">
              <a:rPr lang="en-US" smtClean="0"/>
              <a:t>3/7/23</a:t>
            </a:fld>
            <a:endParaRPr lang="en-US"/>
          </a:p>
        </p:txBody>
      </p:sp>
      <p:sp>
        <p:nvSpPr>
          <p:cNvPr id="6" name="Footer Placeholder 5">
            <a:extLst>
              <a:ext uri="{FF2B5EF4-FFF2-40B4-BE49-F238E27FC236}">
                <a16:creationId xmlns:a16="http://schemas.microsoft.com/office/drawing/2014/main" id="{25CE4A53-28E3-8342-A7B6-D471E19D3F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E4967C-BF98-2943-AF85-64DDBA84C3FD}"/>
              </a:ext>
            </a:extLst>
          </p:cNvPr>
          <p:cNvSpPr>
            <a:spLocks noGrp="1"/>
          </p:cNvSpPr>
          <p:nvPr>
            <p:ph type="sldNum" sz="quarter" idx="12"/>
          </p:nvPr>
        </p:nvSpPr>
        <p:spPr/>
        <p:txBody>
          <a:bodyPr/>
          <a:lstStyle/>
          <a:p>
            <a:fld id="{8F1687EC-4A36-4E41-98A4-AA1B69436E03}" type="slidenum">
              <a:rPr lang="en-US" smtClean="0"/>
              <a:t>‹#›</a:t>
            </a:fld>
            <a:endParaRPr lang="en-US"/>
          </a:p>
        </p:txBody>
      </p:sp>
    </p:spTree>
    <p:extLst>
      <p:ext uri="{BB962C8B-B14F-4D97-AF65-F5344CB8AC3E}">
        <p14:creationId xmlns:p14="http://schemas.microsoft.com/office/powerpoint/2010/main" val="2480516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13E65-7052-5D4B-87DA-9A1DBB3230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B3640F-34C0-3A49-9E1A-22BEE1C849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7B1C8B8-531F-B946-8625-F25E8243527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E9EB54-643B-0443-B6C5-75A0229D80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5835D75-28A7-0440-8899-18049623EE9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A23CBF-49CD-7A4F-9FE0-0101105CB533}"/>
              </a:ext>
            </a:extLst>
          </p:cNvPr>
          <p:cNvSpPr>
            <a:spLocks noGrp="1"/>
          </p:cNvSpPr>
          <p:nvPr>
            <p:ph type="dt" sz="half" idx="10"/>
          </p:nvPr>
        </p:nvSpPr>
        <p:spPr/>
        <p:txBody>
          <a:bodyPr/>
          <a:lstStyle/>
          <a:p>
            <a:fld id="{1B69C295-68A3-F948-901C-04992E275378}" type="datetimeFigureOut">
              <a:rPr lang="en-US" smtClean="0"/>
              <a:t>3/7/23</a:t>
            </a:fld>
            <a:endParaRPr lang="en-US"/>
          </a:p>
        </p:txBody>
      </p:sp>
      <p:sp>
        <p:nvSpPr>
          <p:cNvPr id="8" name="Footer Placeholder 7">
            <a:extLst>
              <a:ext uri="{FF2B5EF4-FFF2-40B4-BE49-F238E27FC236}">
                <a16:creationId xmlns:a16="http://schemas.microsoft.com/office/drawing/2014/main" id="{5FFFB6C0-4E9D-2F4E-B01F-184F2CFFA5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5699C1-1428-B048-B3A3-BED15D47B4D4}"/>
              </a:ext>
            </a:extLst>
          </p:cNvPr>
          <p:cNvSpPr>
            <a:spLocks noGrp="1"/>
          </p:cNvSpPr>
          <p:nvPr>
            <p:ph type="sldNum" sz="quarter" idx="12"/>
          </p:nvPr>
        </p:nvSpPr>
        <p:spPr/>
        <p:txBody>
          <a:bodyPr/>
          <a:lstStyle/>
          <a:p>
            <a:fld id="{8F1687EC-4A36-4E41-98A4-AA1B69436E03}" type="slidenum">
              <a:rPr lang="en-US" smtClean="0"/>
              <a:t>‹#›</a:t>
            </a:fld>
            <a:endParaRPr lang="en-US"/>
          </a:p>
        </p:txBody>
      </p:sp>
    </p:spTree>
    <p:extLst>
      <p:ext uri="{BB962C8B-B14F-4D97-AF65-F5344CB8AC3E}">
        <p14:creationId xmlns:p14="http://schemas.microsoft.com/office/powerpoint/2010/main" val="4276928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264BD-F870-A940-86C6-40D5A600EE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EF3952-A360-D64A-B2EE-19E6E6D68396}"/>
              </a:ext>
            </a:extLst>
          </p:cNvPr>
          <p:cNvSpPr>
            <a:spLocks noGrp="1"/>
          </p:cNvSpPr>
          <p:nvPr>
            <p:ph type="dt" sz="half" idx="10"/>
          </p:nvPr>
        </p:nvSpPr>
        <p:spPr/>
        <p:txBody>
          <a:bodyPr/>
          <a:lstStyle/>
          <a:p>
            <a:fld id="{1B69C295-68A3-F948-901C-04992E275378}" type="datetimeFigureOut">
              <a:rPr lang="en-US" smtClean="0"/>
              <a:t>3/7/23</a:t>
            </a:fld>
            <a:endParaRPr lang="en-US"/>
          </a:p>
        </p:txBody>
      </p:sp>
      <p:sp>
        <p:nvSpPr>
          <p:cNvPr id="4" name="Footer Placeholder 3">
            <a:extLst>
              <a:ext uri="{FF2B5EF4-FFF2-40B4-BE49-F238E27FC236}">
                <a16:creationId xmlns:a16="http://schemas.microsoft.com/office/drawing/2014/main" id="{33161CC8-A761-EC4A-B8E4-C1F3DCA0B6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98CB71-CC43-4249-B5B2-EC01B0564075}"/>
              </a:ext>
            </a:extLst>
          </p:cNvPr>
          <p:cNvSpPr>
            <a:spLocks noGrp="1"/>
          </p:cNvSpPr>
          <p:nvPr>
            <p:ph type="sldNum" sz="quarter" idx="12"/>
          </p:nvPr>
        </p:nvSpPr>
        <p:spPr/>
        <p:txBody>
          <a:bodyPr/>
          <a:lstStyle/>
          <a:p>
            <a:fld id="{8F1687EC-4A36-4E41-98A4-AA1B69436E03}" type="slidenum">
              <a:rPr lang="en-US" smtClean="0"/>
              <a:t>‹#›</a:t>
            </a:fld>
            <a:endParaRPr lang="en-US"/>
          </a:p>
        </p:txBody>
      </p:sp>
    </p:spTree>
    <p:extLst>
      <p:ext uri="{BB962C8B-B14F-4D97-AF65-F5344CB8AC3E}">
        <p14:creationId xmlns:p14="http://schemas.microsoft.com/office/powerpoint/2010/main" val="2838313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B04137-9F1E-D34C-B6E8-D1A19896D11C}"/>
              </a:ext>
            </a:extLst>
          </p:cNvPr>
          <p:cNvSpPr>
            <a:spLocks noGrp="1"/>
          </p:cNvSpPr>
          <p:nvPr>
            <p:ph type="dt" sz="half" idx="10"/>
          </p:nvPr>
        </p:nvSpPr>
        <p:spPr/>
        <p:txBody>
          <a:bodyPr/>
          <a:lstStyle/>
          <a:p>
            <a:fld id="{1B69C295-68A3-F948-901C-04992E275378}" type="datetimeFigureOut">
              <a:rPr lang="en-US" smtClean="0"/>
              <a:t>3/7/23</a:t>
            </a:fld>
            <a:endParaRPr lang="en-US"/>
          </a:p>
        </p:txBody>
      </p:sp>
      <p:sp>
        <p:nvSpPr>
          <p:cNvPr id="3" name="Footer Placeholder 2">
            <a:extLst>
              <a:ext uri="{FF2B5EF4-FFF2-40B4-BE49-F238E27FC236}">
                <a16:creationId xmlns:a16="http://schemas.microsoft.com/office/drawing/2014/main" id="{576D2113-EF4A-4147-BCD9-C8958CB340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213A4A-2B27-EF4D-9B1F-AD10695BC7CF}"/>
              </a:ext>
            </a:extLst>
          </p:cNvPr>
          <p:cNvSpPr>
            <a:spLocks noGrp="1"/>
          </p:cNvSpPr>
          <p:nvPr>
            <p:ph type="sldNum" sz="quarter" idx="12"/>
          </p:nvPr>
        </p:nvSpPr>
        <p:spPr/>
        <p:txBody>
          <a:bodyPr/>
          <a:lstStyle/>
          <a:p>
            <a:fld id="{8F1687EC-4A36-4E41-98A4-AA1B69436E03}" type="slidenum">
              <a:rPr lang="en-US" smtClean="0"/>
              <a:t>‹#›</a:t>
            </a:fld>
            <a:endParaRPr lang="en-US"/>
          </a:p>
        </p:txBody>
      </p:sp>
    </p:spTree>
    <p:extLst>
      <p:ext uri="{BB962C8B-B14F-4D97-AF65-F5344CB8AC3E}">
        <p14:creationId xmlns:p14="http://schemas.microsoft.com/office/powerpoint/2010/main" val="1545333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CD7DA-AAD7-544F-AAFB-037EB93866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364577-687F-374B-819F-15F4F1DD68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23B6C7-C283-A947-AEDA-A0F926265D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B812CCF-EC5C-C048-9629-B7EF6A35BD9F}"/>
              </a:ext>
            </a:extLst>
          </p:cNvPr>
          <p:cNvSpPr>
            <a:spLocks noGrp="1"/>
          </p:cNvSpPr>
          <p:nvPr>
            <p:ph type="dt" sz="half" idx="10"/>
          </p:nvPr>
        </p:nvSpPr>
        <p:spPr/>
        <p:txBody>
          <a:bodyPr/>
          <a:lstStyle/>
          <a:p>
            <a:fld id="{1B69C295-68A3-F948-901C-04992E275378}" type="datetimeFigureOut">
              <a:rPr lang="en-US" smtClean="0"/>
              <a:t>3/7/23</a:t>
            </a:fld>
            <a:endParaRPr lang="en-US"/>
          </a:p>
        </p:txBody>
      </p:sp>
      <p:sp>
        <p:nvSpPr>
          <p:cNvPr id="6" name="Footer Placeholder 5">
            <a:extLst>
              <a:ext uri="{FF2B5EF4-FFF2-40B4-BE49-F238E27FC236}">
                <a16:creationId xmlns:a16="http://schemas.microsoft.com/office/drawing/2014/main" id="{FAF5D2EA-1C31-9840-A986-AF9C08E1DB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279EA0-CBE9-7249-9C18-4A6AA4351837}"/>
              </a:ext>
            </a:extLst>
          </p:cNvPr>
          <p:cNvSpPr>
            <a:spLocks noGrp="1"/>
          </p:cNvSpPr>
          <p:nvPr>
            <p:ph type="sldNum" sz="quarter" idx="12"/>
          </p:nvPr>
        </p:nvSpPr>
        <p:spPr/>
        <p:txBody>
          <a:bodyPr/>
          <a:lstStyle/>
          <a:p>
            <a:fld id="{8F1687EC-4A36-4E41-98A4-AA1B69436E03}" type="slidenum">
              <a:rPr lang="en-US" smtClean="0"/>
              <a:t>‹#›</a:t>
            </a:fld>
            <a:endParaRPr lang="en-US"/>
          </a:p>
        </p:txBody>
      </p:sp>
    </p:spTree>
    <p:extLst>
      <p:ext uri="{BB962C8B-B14F-4D97-AF65-F5344CB8AC3E}">
        <p14:creationId xmlns:p14="http://schemas.microsoft.com/office/powerpoint/2010/main" val="2029697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43540-FB85-264B-A38D-F0E7459F62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C8D1B0-FE2A-0F44-AFD8-658B51D9C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917294-4EA1-2041-870C-B11A517831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CA19510-436B-2848-8767-FB0D36EF0E43}"/>
              </a:ext>
            </a:extLst>
          </p:cNvPr>
          <p:cNvSpPr>
            <a:spLocks noGrp="1"/>
          </p:cNvSpPr>
          <p:nvPr>
            <p:ph type="dt" sz="half" idx="10"/>
          </p:nvPr>
        </p:nvSpPr>
        <p:spPr/>
        <p:txBody>
          <a:bodyPr/>
          <a:lstStyle/>
          <a:p>
            <a:fld id="{1B69C295-68A3-F948-901C-04992E275378}" type="datetimeFigureOut">
              <a:rPr lang="en-US" smtClean="0"/>
              <a:t>3/7/23</a:t>
            </a:fld>
            <a:endParaRPr lang="en-US"/>
          </a:p>
        </p:txBody>
      </p:sp>
      <p:sp>
        <p:nvSpPr>
          <p:cNvPr id="6" name="Footer Placeholder 5">
            <a:extLst>
              <a:ext uri="{FF2B5EF4-FFF2-40B4-BE49-F238E27FC236}">
                <a16:creationId xmlns:a16="http://schemas.microsoft.com/office/drawing/2014/main" id="{11D66922-4F2B-4540-B960-7C66BD872D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2F90EC-28CB-C345-BD96-024CF2BDED5F}"/>
              </a:ext>
            </a:extLst>
          </p:cNvPr>
          <p:cNvSpPr>
            <a:spLocks noGrp="1"/>
          </p:cNvSpPr>
          <p:nvPr>
            <p:ph type="sldNum" sz="quarter" idx="12"/>
          </p:nvPr>
        </p:nvSpPr>
        <p:spPr/>
        <p:txBody>
          <a:bodyPr/>
          <a:lstStyle/>
          <a:p>
            <a:fld id="{8F1687EC-4A36-4E41-98A4-AA1B69436E03}" type="slidenum">
              <a:rPr lang="en-US" smtClean="0"/>
              <a:t>‹#›</a:t>
            </a:fld>
            <a:endParaRPr lang="en-US"/>
          </a:p>
        </p:txBody>
      </p:sp>
    </p:spTree>
    <p:extLst>
      <p:ext uri="{BB962C8B-B14F-4D97-AF65-F5344CB8AC3E}">
        <p14:creationId xmlns:p14="http://schemas.microsoft.com/office/powerpoint/2010/main" val="1530388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3C6AD7-2D6B-2440-8107-B6A06C39E4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D3EC48-62B5-6A46-8B18-A9B8EA308C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1D7061-99E5-6F4A-9991-0A2B11C413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69C295-68A3-F948-901C-04992E275378}" type="datetimeFigureOut">
              <a:rPr lang="en-US" smtClean="0"/>
              <a:t>3/7/23</a:t>
            </a:fld>
            <a:endParaRPr lang="en-US"/>
          </a:p>
        </p:txBody>
      </p:sp>
      <p:sp>
        <p:nvSpPr>
          <p:cNvPr id="5" name="Footer Placeholder 4">
            <a:extLst>
              <a:ext uri="{FF2B5EF4-FFF2-40B4-BE49-F238E27FC236}">
                <a16:creationId xmlns:a16="http://schemas.microsoft.com/office/drawing/2014/main" id="{F922EF8B-105C-B844-A609-EEE63BA52F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2B8BEE-95FB-FA40-AFCC-E85DFC3B2E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1687EC-4A36-4E41-98A4-AA1B69436E03}" type="slidenum">
              <a:rPr lang="en-US" smtClean="0"/>
              <a:t>‹#›</a:t>
            </a:fld>
            <a:endParaRPr lang="en-US"/>
          </a:p>
        </p:txBody>
      </p:sp>
    </p:spTree>
    <p:extLst>
      <p:ext uri="{BB962C8B-B14F-4D97-AF65-F5344CB8AC3E}">
        <p14:creationId xmlns:p14="http://schemas.microsoft.com/office/powerpoint/2010/main" val="3628385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en.wikipedia.org/wiki/Cizre" TargetMode="External"/><Relationship Id="rId3" Type="http://schemas.openxmlformats.org/officeDocument/2006/relationships/hyperlink" Target="https://en.wikipedia.org/wiki/Adana" TargetMode="External"/><Relationship Id="rId7" Type="http://schemas.openxmlformats.org/officeDocument/2006/relationships/hyperlink" Target="https://en.wikipedia.org/wiki/Midyat" TargetMode="External"/><Relationship Id="rId2" Type="http://schemas.openxmlformats.org/officeDocument/2006/relationships/hyperlink" Target="https://en.wikipedia.org/wiki/Mersin" TargetMode="External"/><Relationship Id="rId1" Type="http://schemas.openxmlformats.org/officeDocument/2006/relationships/slideLayout" Target="../slideLayouts/slideLayout2.xml"/><Relationship Id="rId6" Type="http://schemas.openxmlformats.org/officeDocument/2006/relationships/hyperlink" Target="https://en.wikipedia.org/wiki/Mardin" TargetMode="External"/><Relationship Id="rId5" Type="http://schemas.openxmlformats.org/officeDocument/2006/relationships/hyperlink" Target="https://en.wikipedia.org/wiki/%C5%9Eanl%C4%B1urfa" TargetMode="External"/><Relationship Id="rId4" Type="http://schemas.openxmlformats.org/officeDocument/2006/relationships/hyperlink" Target="https://en.wikipedia.org/wiki/Birecik" TargetMode="External"/><Relationship Id="rId9" Type="http://schemas.openxmlformats.org/officeDocument/2006/relationships/hyperlink" Target="https://en.wikipedia.org/wiki/Amadiya"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3424A-EBFE-B648-91C5-38BC61B89C2C}"/>
              </a:ext>
            </a:extLst>
          </p:cNvPr>
          <p:cNvSpPr>
            <a:spLocks noGrp="1"/>
          </p:cNvSpPr>
          <p:nvPr>
            <p:ph type="ctrTitle"/>
          </p:nvPr>
        </p:nvSpPr>
        <p:spPr/>
        <p:txBody>
          <a:bodyPr/>
          <a:lstStyle/>
          <a:p>
            <a:r>
              <a:rPr lang="en-US" dirty="0"/>
              <a:t>The Emergence of the Modern Middle East</a:t>
            </a:r>
          </a:p>
        </p:txBody>
      </p:sp>
      <p:sp>
        <p:nvSpPr>
          <p:cNvPr id="3" name="Subtitle 2">
            <a:extLst>
              <a:ext uri="{FF2B5EF4-FFF2-40B4-BE49-F238E27FC236}">
                <a16:creationId xmlns:a16="http://schemas.microsoft.com/office/drawing/2014/main" id="{EAE09E88-5D5C-4542-A15E-83B1F63E6FDA}"/>
              </a:ext>
            </a:extLst>
          </p:cNvPr>
          <p:cNvSpPr>
            <a:spLocks noGrp="1"/>
          </p:cNvSpPr>
          <p:nvPr>
            <p:ph type="subTitle" idx="1"/>
          </p:nvPr>
        </p:nvSpPr>
        <p:spPr>
          <a:xfrm>
            <a:off x="1524000" y="5777346"/>
            <a:ext cx="9144000" cy="904010"/>
          </a:xfrm>
        </p:spPr>
        <p:txBody>
          <a:bodyPr/>
          <a:lstStyle/>
          <a:p>
            <a:r>
              <a:rPr lang="en-US" dirty="0"/>
              <a:t>Activities Unlimited, March 7, 2023</a:t>
            </a:r>
          </a:p>
          <a:p>
            <a:r>
              <a:rPr lang="en-US" dirty="0"/>
              <a:t>Tom Butler</a:t>
            </a:r>
          </a:p>
        </p:txBody>
      </p:sp>
    </p:spTree>
    <p:extLst>
      <p:ext uri="{BB962C8B-B14F-4D97-AF65-F5344CB8AC3E}">
        <p14:creationId xmlns:p14="http://schemas.microsoft.com/office/powerpoint/2010/main" val="2936387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109C-802A-254A-8FE0-5B2964AA4061}"/>
              </a:ext>
            </a:extLst>
          </p:cNvPr>
          <p:cNvSpPr>
            <a:spLocks noGrp="1"/>
          </p:cNvSpPr>
          <p:nvPr>
            <p:ph type="title"/>
          </p:nvPr>
        </p:nvSpPr>
        <p:spPr>
          <a:xfrm>
            <a:off x="838200" y="365125"/>
            <a:ext cx="10515600" cy="757093"/>
          </a:xfrm>
        </p:spPr>
        <p:txBody>
          <a:bodyPr>
            <a:normAutofit/>
          </a:bodyPr>
          <a:lstStyle/>
          <a:p>
            <a:r>
              <a:rPr lang="en-US" sz="3200" dirty="0"/>
              <a:t>			The Damascus Protocol</a:t>
            </a:r>
          </a:p>
        </p:txBody>
      </p:sp>
      <p:sp>
        <p:nvSpPr>
          <p:cNvPr id="3" name="Content Placeholder 2">
            <a:extLst>
              <a:ext uri="{FF2B5EF4-FFF2-40B4-BE49-F238E27FC236}">
                <a16:creationId xmlns:a16="http://schemas.microsoft.com/office/drawing/2014/main" id="{177A5E82-AA0E-7641-AD08-42E7C5360A3B}"/>
              </a:ext>
            </a:extLst>
          </p:cNvPr>
          <p:cNvSpPr>
            <a:spLocks noGrp="1"/>
          </p:cNvSpPr>
          <p:nvPr>
            <p:ph idx="1"/>
          </p:nvPr>
        </p:nvSpPr>
        <p:spPr>
          <a:xfrm>
            <a:off x="838200" y="1361209"/>
            <a:ext cx="10515600" cy="4815754"/>
          </a:xfrm>
        </p:spPr>
        <p:txBody>
          <a:bodyPr>
            <a:normAutofit fontScale="92500" lnSpcReduction="10000"/>
          </a:bodyPr>
          <a:lstStyle/>
          <a:p>
            <a:r>
              <a:rPr lang="en-US" dirty="0"/>
              <a:t>"The recognition by Great Britain of the independence of the Arab countries lying within the following frontiers:</a:t>
            </a:r>
          </a:p>
          <a:p>
            <a:r>
              <a:rPr lang="en-US" dirty="0"/>
              <a:t>North: The Line </a:t>
            </a:r>
            <a:r>
              <a:rPr lang="en-US" dirty="0">
                <a:hlinkClick r:id="rId2" tooltip="Mersin"/>
              </a:rPr>
              <a:t>Mersin</a:t>
            </a:r>
            <a:r>
              <a:rPr lang="en-US" dirty="0"/>
              <a:t>-</a:t>
            </a:r>
            <a:r>
              <a:rPr lang="en-US" dirty="0">
                <a:hlinkClick r:id="rId3" tooltip="Adana"/>
              </a:rPr>
              <a:t>Adana</a:t>
            </a:r>
            <a:r>
              <a:rPr lang="en-US" dirty="0"/>
              <a:t> to parallel 37N. and thence along the line </a:t>
            </a:r>
            <a:r>
              <a:rPr lang="en-US" dirty="0" err="1">
                <a:hlinkClick r:id="rId4" tooltip="Birecik"/>
              </a:rPr>
              <a:t>Birejek</a:t>
            </a:r>
            <a:r>
              <a:rPr lang="en-US" dirty="0" err="1"/>
              <a:t>-</a:t>
            </a:r>
            <a:r>
              <a:rPr lang="en-US" dirty="0" err="1">
                <a:hlinkClick r:id="rId5" tooltip="Şanlıurfa"/>
              </a:rPr>
              <a:t>Urga</a:t>
            </a:r>
            <a:r>
              <a:rPr lang="en-US" dirty="0" err="1"/>
              <a:t>-</a:t>
            </a:r>
            <a:r>
              <a:rPr lang="en-US" dirty="0" err="1">
                <a:hlinkClick r:id="rId6" tooltip="Mardin"/>
              </a:rPr>
              <a:t>Mardin</a:t>
            </a:r>
            <a:r>
              <a:rPr lang="en-US" dirty="0" err="1"/>
              <a:t>-</a:t>
            </a:r>
            <a:r>
              <a:rPr lang="en-US" dirty="0" err="1">
                <a:hlinkClick r:id="rId7" tooltip="Midyat"/>
              </a:rPr>
              <a:t>Midiat</a:t>
            </a:r>
            <a:r>
              <a:rPr lang="en-US" dirty="0" err="1"/>
              <a:t>-</a:t>
            </a:r>
            <a:r>
              <a:rPr lang="en-US" dirty="0" err="1">
                <a:hlinkClick r:id="rId8" tooltip="Cizre"/>
              </a:rPr>
              <a:t>Jazirat</a:t>
            </a:r>
            <a:r>
              <a:rPr lang="en-US" dirty="0">
                <a:hlinkClick r:id="rId8" tooltip="Cizre"/>
              </a:rPr>
              <a:t> (Ibn 'Unear)</a:t>
            </a:r>
            <a:r>
              <a:rPr lang="en-US" dirty="0"/>
              <a:t>-</a:t>
            </a:r>
            <a:r>
              <a:rPr lang="en-US" dirty="0">
                <a:hlinkClick r:id="rId9" tooltip="Amadiya"/>
              </a:rPr>
              <a:t>Amadia</a:t>
            </a:r>
            <a:r>
              <a:rPr lang="en-US" dirty="0"/>
              <a:t> to the Persian frontier;</a:t>
            </a:r>
            <a:br>
              <a:rPr lang="en-US" dirty="0"/>
            </a:br>
            <a:r>
              <a:rPr lang="en-US" dirty="0"/>
              <a:t>East: The Persian frontier down to the Persian Gulf;</a:t>
            </a:r>
            <a:br>
              <a:rPr lang="en-US" dirty="0"/>
            </a:br>
            <a:r>
              <a:rPr lang="en-US" dirty="0"/>
              <a:t>South: The Indian Ocean (with the exclusion of Aden, whose status was to be maintained).</a:t>
            </a:r>
            <a:br>
              <a:rPr lang="en-US" dirty="0"/>
            </a:br>
            <a:r>
              <a:rPr lang="en-US" dirty="0"/>
              <a:t>West: The Red Sea and the Mediterranean Sea back to Mersin.</a:t>
            </a:r>
            <a:br>
              <a:rPr lang="en-US" dirty="0"/>
            </a:br>
            <a:r>
              <a:rPr lang="en-US" dirty="0"/>
              <a:t>The abolition of all exceptional privileges granted to foreigners under the capitulations.</a:t>
            </a:r>
            <a:br>
              <a:rPr lang="en-US" dirty="0"/>
            </a:br>
            <a:r>
              <a:rPr lang="en-US" dirty="0"/>
              <a:t>The conclusion of a defensive alliance between Great Britain and the future independent Arab State.</a:t>
            </a:r>
          </a:p>
          <a:p>
            <a:r>
              <a:rPr lang="en-US" dirty="0"/>
              <a:t>The grant of economic preference to Great Britain."</a:t>
            </a:r>
          </a:p>
          <a:p>
            <a:endParaRPr lang="en-US" dirty="0"/>
          </a:p>
        </p:txBody>
      </p:sp>
    </p:spTree>
    <p:extLst>
      <p:ext uri="{BB962C8B-B14F-4D97-AF65-F5344CB8AC3E}">
        <p14:creationId xmlns:p14="http://schemas.microsoft.com/office/powerpoint/2010/main" val="4201280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B7E70-E757-F449-82C1-9D375AA4B94F}"/>
              </a:ext>
            </a:extLst>
          </p:cNvPr>
          <p:cNvSpPr>
            <a:spLocks noGrp="1"/>
          </p:cNvSpPr>
          <p:nvPr>
            <p:ph type="title"/>
          </p:nvPr>
        </p:nvSpPr>
        <p:spPr>
          <a:xfrm>
            <a:off x="838200" y="292389"/>
            <a:ext cx="10515600" cy="736311"/>
          </a:xfrm>
        </p:spPr>
        <p:txBody>
          <a:bodyPr/>
          <a:lstStyle/>
          <a:p>
            <a:r>
              <a:rPr lang="en-US" dirty="0"/>
              <a:t>	McMahon- Hussein Letters</a:t>
            </a:r>
          </a:p>
        </p:txBody>
      </p:sp>
      <p:sp>
        <p:nvSpPr>
          <p:cNvPr id="3" name="Content Placeholder 2">
            <a:extLst>
              <a:ext uri="{FF2B5EF4-FFF2-40B4-BE49-F238E27FC236}">
                <a16:creationId xmlns:a16="http://schemas.microsoft.com/office/drawing/2014/main" id="{710CEE60-6EE3-AB47-B2CD-B6085A093BD4}"/>
              </a:ext>
            </a:extLst>
          </p:cNvPr>
          <p:cNvSpPr>
            <a:spLocks noGrp="1"/>
          </p:cNvSpPr>
          <p:nvPr>
            <p:ph idx="1"/>
          </p:nvPr>
        </p:nvSpPr>
        <p:spPr/>
        <p:txBody>
          <a:bodyPr/>
          <a:lstStyle/>
          <a:p>
            <a:r>
              <a:rPr lang="en-US" dirty="0"/>
              <a:t>Fifteen letters exchanged between July 1915 and March 1916</a:t>
            </a:r>
          </a:p>
          <a:p>
            <a:r>
              <a:rPr lang="en-US" dirty="0"/>
              <a:t>British objective: to counteract Ottoman call for jihad (India!)</a:t>
            </a:r>
          </a:p>
          <a:p>
            <a:r>
              <a:rPr lang="en-US" dirty="0"/>
              <a:t>Hussein objective:  Arab independence under him</a:t>
            </a:r>
          </a:p>
          <a:p>
            <a:r>
              <a:rPr lang="en-US" dirty="0"/>
              <a:t>Subsequent controversy about what was promised by the British  </a:t>
            </a:r>
          </a:p>
          <a:p>
            <a:r>
              <a:rPr lang="en-US" dirty="0"/>
              <a:t>Independence “in the limits and boundaries proposed by the </a:t>
            </a:r>
            <a:r>
              <a:rPr lang="en-US" dirty="0" err="1"/>
              <a:t>Sherif</a:t>
            </a:r>
            <a:r>
              <a:rPr lang="en-US" dirty="0"/>
              <a:t> of Mecca…(excepting) portions of Syria (lying west of) districts of Damascus, Homs, Hama and Aleppo.”  </a:t>
            </a:r>
          </a:p>
          <a:p>
            <a:r>
              <a:rPr lang="en-US" dirty="0"/>
              <a:t>McMahon encouraged Hussein to believe he would rule a vast Arab empire</a:t>
            </a:r>
          </a:p>
          <a:p>
            <a:pPr lvl="1"/>
            <a:endParaRPr lang="en-US" dirty="0"/>
          </a:p>
        </p:txBody>
      </p:sp>
    </p:spTree>
    <p:extLst>
      <p:ext uri="{BB962C8B-B14F-4D97-AF65-F5344CB8AC3E}">
        <p14:creationId xmlns:p14="http://schemas.microsoft.com/office/powerpoint/2010/main" val="288600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5232-E05A-7746-B267-E4F957354598}"/>
              </a:ext>
            </a:extLst>
          </p:cNvPr>
          <p:cNvSpPr>
            <a:spLocks noGrp="1"/>
          </p:cNvSpPr>
          <p:nvPr>
            <p:ph type="title"/>
          </p:nvPr>
        </p:nvSpPr>
        <p:spPr>
          <a:xfrm>
            <a:off x="935182" y="0"/>
            <a:ext cx="10418618" cy="1381991"/>
          </a:xfrm>
        </p:spPr>
        <p:txBody>
          <a:bodyPr/>
          <a:lstStyle/>
          <a:p>
            <a:r>
              <a:rPr lang="en-US" dirty="0"/>
              <a:t>	Anglo French Talks on Dividing Up 				Ottoman Lands</a:t>
            </a:r>
          </a:p>
        </p:txBody>
      </p:sp>
      <p:sp>
        <p:nvSpPr>
          <p:cNvPr id="3" name="Content Placeholder 2">
            <a:extLst>
              <a:ext uri="{FF2B5EF4-FFF2-40B4-BE49-F238E27FC236}">
                <a16:creationId xmlns:a16="http://schemas.microsoft.com/office/drawing/2014/main" id="{442A9D06-0B66-4A49-9DE7-15A32DD90CE3}"/>
              </a:ext>
            </a:extLst>
          </p:cNvPr>
          <p:cNvSpPr>
            <a:spLocks noGrp="1"/>
          </p:cNvSpPr>
          <p:nvPr>
            <p:ph idx="1"/>
          </p:nvPr>
        </p:nvSpPr>
        <p:spPr>
          <a:xfrm>
            <a:off x="727364" y="1381991"/>
            <a:ext cx="10726881" cy="5173374"/>
          </a:xfrm>
        </p:spPr>
        <p:txBody>
          <a:bodyPr>
            <a:normAutofit lnSpcReduction="10000"/>
          </a:bodyPr>
          <a:lstStyle/>
          <a:p>
            <a:pPr marL="0" indent="0">
              <a:buNone/>
            </a:pPr>
            <a:r>
              <a:rPr lang="en-US" dirty="0"/>
              <a:t>	</a:t>
            </a:r>
          </a:p>
          <a:p>
            <a:pPr marL="0" indent="0">
              <a:buNone/>
            </a:pPr>
            <a:r>
              <a:rPr lang="en-US" dirty="0"/>
              <a:t>	From November 1915 to March 1916, representatives of Britain 	and France negotiated an agreement, with Russia offering no 	objection. The secret agreement, known as the Sykes–Picot 	Agreement, 	was named after its lead negotiators, the aristocrats 	Sir Mark Sykes of England and François Georges-Picot of 	France.</a:t>
            </a:r>
          </a:p>
          <a:p>
            <a:pPr marL="0" indent="0">
              <a:buNone/>
            </a:pPr>
            <a:r>
              <a:rPr lang="en-US" dirty="0"/>
              <a:t> 	Its terms were set out in a letter from British Foreign 	Secretary Sir Edward Grey to Paul </a:t>
            </a:r>
            <a:r>
              <a:rPr lang="en-US" dirty="0" err="1"/>
              <a:t>Cambon</a:t>
            </a:r>
            <a:r>
              <a:rPr lang="en-US" dirty="0"/>
              <a:t>, France’s 	Ambassador to Great Britain, on May 16, 1916. </a:t>
            </a:r>
          </a:p>
          <a:p>
            <a:pPr marL="0" indent="0">
              <a:buNone/>
            </a:pPr>
            <a:r>
              <a:rPr lang="en-US" dirty="0"/>
              <a:t>	Essentially anticipated French control over Syria and Lebanon and 	English control over Iraq and Trans-Jordan and Palestine</a:t>
            </a:r>
          </a:p>
          <a:p>
            <a:pPr marL="0" indent="0">
              <a:buNone/>
            </a:pPr>
            <a:br>
              <a:rPr lang="en-US" dirty="0"/>
            </a:br>
            <a:endParaRPr lang="en-US" dirty="0"/>
          </a:p>
        </p:txBody>
      </p:sp>
    </p:spTree>
    <p:extLst>
      <p:ext uri="{BB962C8B-B14F-4D97-AF65-F5344CB8AC3E}">
        <p14:creationId xmlns:p14="http://schemas.microsoft.com/office/powerpoint/2010/main" val="1664852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0DC52-A540-424D-860B-490EF192A23D}"/>
              </a:ext>
            </a:extLst>
          </p:cNvPr>
          <p:cNvSpPr>
            <a:spLocks noGrp="1"/>
          </p:cNvSpPr>
          <p:nvPr>
            <p:ph type="title"/>
          </p:nvPr>
        </p:nvSpPr>
        <p:spPr>
          <a:xfrm>
            <a:off x="838200" y="365125"/>
            <a:ext cx="10515600" cy="341457"/>
          </a:xfrm>
        </p:spPr>
        <p:txBody>
          <a:bodyPr>
            <a:noAutofit/>
          </a:bodyPr>
          <a:lstStyle/>
          <a:p>
            <a:r>
              <a:rPr lang="en-US" sz="3600" dirty="0"/>
              <a:t>	Major Sections of the Sykes-Picot Agreement </a:t>
            </a:r>
          </a:p>
        </p:txBody>
      </p:sp>
      <p:sp>
        <p:nvSpPr>
          <p:cNvPr id="3" name="Content Placeholder 2">
            <a:extLst>
              <a:ext uri="{FF2B5EF4-FFF2-40B4-BE49-F238E27FC236}">
                <a16:creationId xmlns:a16="http://schemas.microsoft.com/office/drawing/2014/main" id="{74F03A58-0FC2-EC4A-9D15-F6F3034117A5}"/>
              </a:ext>
            </a:extLst>
          </p:cNvPr>
          <p:cNvSpPr>
            <a:spLocks noGrp="1"/>
          </p:cNvSpPr>
          <p:nvPr>
            <p:ph idx="1"/>
          </p:nvPr>
        </p:nvSpPr>
        <p:spPr>
          <a:xfrm>
            <a:off x="838200" y="1143000"/>
            <a:ext cx="10515600" cy="5444836"/>
          </a:xfrm>
        </p:spPr>
        <p:txBody>
          <a:bodyPr>
            <a:normAutofit fontScale="92500"/>
          </a:bodyPr>
          <a:lstStyle/>
          <a:p>
            <a:pPr marL="0" indent="0">
              <a:buNone/>
            </a:pPr>
            <a:endParaRPr lang="en-US" sz="2400" dirty="0"/>
          </a:p>
          <a:p>
            <a:r>
              <a:rPr lang="en-US" dirty="0"/>
              <a:t>Prepared to recognize independent Arab states or confederation of states</a:t>
            </a:r>
          </a:p>
          <a:p>
            <a:r>
              <a:rPr lang="en-US" dirty="0"/>
              <a:t>In area a France and in b Britain shall have priority of right to enterprise and loans</a:t>
            </a:r>
          </a:p>
          <a:p>
            <a:r>
              <a:rPr lang="en-US" dirty="0"/>
              <a:t>In blue area , France and in red area, Britain may establish such direct or indirect control as they may think fit to arrange with the Arab states</a:t>
            </a:r>
          </a:p>
          <a:p>
            <a:r>
              <a:rPr lang="en-US" dirty="0"/>
              <a:t>Great Britain will be accorded ports of Haifa and Acre</a:t>
            </a:r>
          </a:p>
          <a:p>
            <a:r>
              <a:rPr lang="en-US" dirty="0"/>
              <a:t>Haifa will be a free port as regards the trade of France</a:t>
            </a:r>
          </a:p>
          <a:p>
            <a:r>
              <a:rPr lang="en-US" dirty="0"/>
              <a:t>For 20 years the existing Turkish customs tariffs shall remain in force and there shall be no interior customs borders</a:t>
            </a:r>
          </a:p>
          <a:p>
            <a:r>
              <a:rPr lang="en-US" dirty="0"/>
              <a:t> The negotiations with the Arabs as to boundaries shall be continued through the same channels as heretofore on behalf of the two powers</a:t>
            </a:r>
          </a:p>
          <a:p>
            <a:endParaRPr lang="en-US" dirty="0"/>
          </a:p>
          <a:p>
            <a:endParaRPr lang="en-US" sz="2400" dirty="0"/>
          </a:p>
        </p:txBody>
      </p:sp>
    </p:spTree>
    <p:extLst>
      <p:ext uri="{BB962C8B-B14F-4D97-AF65-F5344CB8AC3E}">
        <p14:creationId xmlns:p14="http://schemas.microsoft.com/office/powerpoint/2010/main" val="2493529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1B47D-6C88-B24E-AD5C-F7F00A3B712A}"/>
              </a:ext>
            </a:extLst>
          </p:cNvPr>
          <p:cNvSpPr>
            <a:spLocks noGrp="1"/>
          </p:cNvSpPr>
          <p:nvPr>
            <p:ph type="title"/>
          </p:nvPr>
        </p:nvSpPr>
        <p:spPr>
          <a:xfrm>
            <a:off x="838200" y="365125"/>
            <a:ext cx="10515600" cy="507711"/>
          </a:xfrm>
        </p:spPr>
        <p:txBody>
          <a:bodyPr>
            <a:normAutofit fontScale="90000"/>
          </a:bodyPr>
          <a:lstStyle/>
          <a:p>
            <a:r>
              <a:rPr lang="en-US" dirty="0"/>
              <a:t>		Map of Sykes-Picot Agreement</a:t>
            </a:r>
          </a:p>
        </p:txBody>
      </p:sp>
      <p:pic>
        <p:nvPicPr>
          <p:cNvPr id="4" name="Content Placeholder 3">
            <a:extLst>
              <a:ext uri="{FF2B5EF4-FFF2-40B4-BE49-F238E27FC236}">
                <a16:creationId xmlns:a16="http://schemas.microsoft.com/office/drawing/2014/main" id="{A63B5590-5718-5A42-A184-18783EBB65F2}"/>
              </a:ext>
            </a:extLst>
          </p:cNvPr>
          <p:cNvPicPr>
            <a:picLocks noGrp="1" noChangeAspect="1"/>
          </p:cNvPicPr>
          <p:nvPr>
            <p:ph idx="1"/>
          </p:nvPr>
        </p:nvPicPr>
        <p:blipFill>
          <a:blip r:embed="rId2"/>
          <a:stretch>
            <a:fillRect/>
          </a:stretch>
        </p:blipFill>
        <p:spPr>
          <a:xfrm>
            <a:off x="3302769" y="1101725"/>
            <a:ext cx="5586461" cy="5381625"/>
          </a:xfrm>
          <a:prstGeom prst="rect">
            <a:avLst/>
          </a:prstGeom>
        </p:spPr>
      </p:pic>
    </p:spTree>
    <p:extLst>
      <p:ext uri="{BB962C8B-B14F-4D97-AF65-F5344CB8AC3E}">
        <p14:creationId xmlns:p14="http://schemas.microsoft.com/office/powerpoint/2010/main" val="1337562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673CE-3CF5-3E43-BCCC-82FCF09E5625}"/>
              </a:ext>
            </a:extLst>
          </p:cNvPr>
          <p:cNvSpPr>
            <a:spLocks noGrp="1"/>
          </p:cNvSpPr>
          <p:nvPr>
            <p:ph type="title"/>
          </p:nvPr>
        </p:nvSpPr>
        <p:spPr>
          <a:xfrm>
            <a:off x="838200" y="365126"/>
            <a:ext cx="10515600" cy="694747"/>
          </a:xfrm>
        </p:spPr>
        <p:txBody>
          <a:bodyPr>
            <a:normAutofit fontScale="90000"/>
          </a:bodyPr>
          <a:lstStyle/>
          <a:p>
            <a:r>
              <a:rPr lang="en-US" dirty="0"/>
              <a:t>	</a:t>
            </a:r>
            <a:r>
              <a:rPr lang="en-US" sz="3600" dirty="0"/>
              <a:t>The</a:t>
            </a:r>
            <a:r>
              <a:rPr lang="en-US" dirty="0"/>
              <a:t> Arab Revolt June 1916-Oct 1918</a:t>
            </a:r>
          </a:p>
        </p:txBody>
      </p:sp>
      <p:sp>
        <p:nvSpPr>
          <p:cNvPr id="3" name="Content Placeholder 2">
            <a:extLst>
              <a:ext uri="{FF2B5EF4-FFF2-40B4-BE49-F238E27FC236}">
                <a16:creationId xmlns:a16="http://schemas.microsoft.com/office/drawing/2014/main" id="{FB71229D-E161-874A-B1A5-569685BA9245}"/>
              </a:ext>
            </a:extLst>
          </p:cNvPr>
          <p:cNvSpPr>
            <a:spLocks noGrp="1"/>
          </p:cNvSpPr>
          <p:nvPr>
            <p:ph idx="1"/>
          </p:nvPr>
        </p:nvSpPr>
        <p:spPr>
          <a:xfrm>
            <a:off x="543697" y="1059874"/>
            <a:ext cx="10810103" cy="6354182"/>
          </a:xfrm>
        </p:spPr>
        <p:txBody>
          <a:bodyPr>
            <a:normAutofit fontScale="40000" lnSpcReduction="20000"/>
          </a:bodyPr>
          <a:lstStyle/>
          <a:p>
            <a:pPr marL="0" indent="0">
              <a:buNone/>
            </a:pPr>
            <a:r>
              <a:rPr lang="en-US" sz="4100" dirty="0"/>
              <a:t>	</a:t>
            </a:r>
          </a:p>
          <a:p>
            <a:pPr marL="0" indent="0">
              <a:buNone/>
            </a:pPr>
            <a:r>
              <a:rPr lang="en-US" sz="4100" dirty="0"/>
              <a:t>	</a:t>
            </a:r>
            <a:r>
              <a:rPr lang="en-US" sz="5900" dirty="0"/>
              <a:t>Arab nationalists in Damascus arrested/executed early 1916</a:t>
            </a:r>
          </a:p>
          <a:p>
            <a:pPr marL="0" indent="0">
              <a:buNone/>
            </a:pPr>
            <a:r>
              <a:rPr lang="en-US" sz="5900" dirty="0"/>
              <a:t>	Hussein feared he might be next.  Rallied local tribes and initiated 	attack on 	Ottoman garrison at Mecca.  Declared himself “King of the Arab Lands”</a:t>
            </a:r>
          </a:p>
          <a:p>
            <a:pPr marL="0" indent="0">
              <a:buNone/>
            </a:pPr>
            <a:r>
              <a:rPr lang="en-US" sz="5900" dirty="0"/>
              <a:t>	Successes largely relied on British and Egyptian forces (artillery) and British 	and French naval forces controlling the Red Sea.</a:t>
            </a:r>
          </a:p>
          <a:p>
            <a:pPr marL="0" indent="0">
              <a:buNone/>
            </a:pPr>
            <a:r>
              <a:rPr lang="en-US" sz="5900" dirty="0"/>
              <a:t>	Russian Revolution November 1917 and release of Sykes-Picot terms</a:t>
            </a:r>
          </a:p>
          <a:p>
            <a:pPr marL="0" indent="0">
              <a:buNone/>
            </a:pPr>
            <a:r>
              <a:rPr lang="en-US" sz="5900" dirty="0"/>
              <a:t>	Hussein discussed changing sides with Ottoman officials. Lawrence 	intervened and smoothed things out.</a:t>
            </a:r>
          </a:p>
          <a:p>
            <a:pPr marL="0" indent="0">
              <a:buNone/>
            </a:pPr>
            <a:r>
              <a:rPr lang="en-US" sz="5900" dirty="0"/>
              <a:t>	British came to view King’s sons, Faisal and Abdullah, as  more reliable 	partners. </a:t>
            </a:r>
          </a:p>
          <a:p>
            <a:pPr marL="0" indent="0">
              <a:buNone/>
            </a:pPr>
            <a:endParaRPr lang="en-US" sz="5900" dirty="0"/>
          </a:p>
          <a:p>
            <a:pPr marL="0" indent="0">
              <a:buNone/>
            </a:pPr>
            <a:endParaRPr lang="en-US" sz="4100" dirty="0"/>
          </a:p>
          <a:p>
            <a:pPr marL="0" indent="0">
              <a:buNone/>
            </a:pPr>
            <a:endParaRPr lang="en-US" sz="4100" dirty="0"/>
          </a:p>
          <a:p>
            <a:pPr marL="0" indent="0">
              <a:buNone/>
            </a:pPr>
            <a:endParaRPr lang="en-US" dirty="0"/>
          </a:p>
          <a:p>
            <a:pPr marL="0" indent="0">
              <a:buNone/>
            </a:pPr>
            <a:endParaRPr lang="en-US" dirty="0"/>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1384757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0C183-D57F-4942-B4DC-0A05194F5B79}"/>
              </a:ext>
            </a:extLst>
          </p:cNvPr>
          <p:cNvSpPr>
            <a:spLocks noGrp="1"/>
          </p:cNvSpPr>
          <p:nvPr>
            <p:ph type="title"/>
          </p:nvPr>
        </p:nvSpPr>
        <p:spPr>
          <a:xfrm>
            <a:off x="789709" y="124691"/>
            <a:ext cx="10661073" cy="800101"/>
          </a:xfrm>
        </p:spPr>
        <p:txBody>
          <a:bodyPr>
            <a:normAutofit/>
          </a:bodyPr>
          <a:lstStyle/>
          <a:p>
            <a:r>
              <a:rPr lang="en-US" sz="2400" dirty="0"/>
              <a:t>		Faisal at Paris Peace Conference (T.E. Lawrence on his left  in keffiyeh)</a:t>
            </a:r>
          </a:p>
        </p:txBody>
      </p:sp>
      <p:pic>
        <p:nvPicPr>
          <p:cNvPr id="4" name="Content Placeholder 3">
            <a:extLst>
              <a:ext uri="{FF2B5EF4-FFF2-40B4-BE49-F238E27FC236}">
                <a16:creationId xmlns:a16="http://schemas.microsoft.com/office/drawing/2014/main" id="{4B95CB82-6ED4-564F-BAA5-852F9A18D722}"/>
              </a:ext>
            </a:extLst>
          </p:cNvPr>
          <p:cNvPicPr>
            <a:picLocks noGrp="1" noChangeAspect="1"/>
          </p:cNvPicPr>
          <p:nvPr>
            <p:ph idx="1"/>
          </p:nvPr>
        </p:nvPicPr>
        <p:blipFill>
          <a:blip r:embed="rId2"/>
          <a:stretch>
            <a:fillRect/>
          </a:stretch>
        </p:blipFill>
        <p:spPr>
          <a:xfrm>
            <a:off x="309868" y="924792"/>
            <a:ext cx="9873223" cy="5750935"/>
          </a:xfrm>
          <a:prstGeom prst="rect">
            <a:avLst/>
          </a:prstGeom>
        </p:spPr>
      </p:pic>
    </p:spTree>
    <p:extLst>
      <p:ext uri="{BB962C8B-B14F-4D97-AF65-F5344CB8AC3E}">
        <p14:creationId xmlns:p14="http://schemas.microsoft.com/office/powerpoint/2010/main" val="4698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CCB95-6405-BA42-AA77-6380E10E293D}"/>
              </a:ext>
            </a:extLst>
          </p:cNvPr>
          <p:cNvSpPr>
            <a:spLocks noGrp="1"/>
          </p:cNvSpPr>
          <p:nvPr>
            <p:ph type="title"/>
          </p:nvPr>
        </p:nvSpPr>
        <p:spPr>
          <a:xfrm>
            <a:off x="838200" y="1"/>
            <a:ext cx="10515600" cy="1600200"/>
          </a:xfrm>
        </p:spPr>
        <p:txBody>
          <a:bodyPr>
            <a:normAutofit/>
          </a:bodyPr>
          <a:lstStyle/>
          <a:p>
            <a:r>
              <a:rPr lang="en-US" sz="3200" dirty="0"/>
              <a:t>	Paris Peace Conference (1919)</a:t>
            </a:r>
            <a:br>
              <a:rPr lang="en-US" sz="3200" dirty="0"/>
            </a:br>
            <a:r>
              <a:rPr lang="en-US" sz="3200" dirty="0"/>
              <a:t>	Treaty of Sevres (signed Aug 10, 1919</a:t>
            </a:r>
            <a:br>
              <a:rPr lang="en-US" sz="3200" dirty="0"/>
            </a:br>
            <a:r>
              <a:rPr lang="en-US" sz="3200" dirty="0"/>
              <a:t>	</a:t>
            </a:r>
            <a:r>
              <a:rPr lang="en-US" sz="2800" dirty="0"/>
              <a:t>Treaty of Lausanne (signed July 24, 1923)</a:t>
            </a:r>
          </a:p>
        </p:txBody>
      </p:sp>
      <p:sp>
        <p:nvSpPr>
          <p:cNvPr id="6" name="Content Placeholder 5">
            <a:extLst>
              <a:ext uri="{FF2B5EF4-FFF2-40B4-BE49-F238E27FC236}">
                <a16:creationId xmlns:a16="http://schemas.microsoft.com/office/drawing/2014/main" id="{5EAF085A-CFA6-9745-84FA-CE3C7AA9EB88}"/>
              </a:ext>
            </a:extLst>
          </p:cNvPr>
          <p:cNvSpPr>
            <a:spLocks noGrp="1"/>
          </p:cNvSpPr>
          <p:nvPr>
            <p:ph idx="1"/>
          </p:nvPr>
        </p:nvSpPr>
        <p:spPr>
          <a:xfrm>
            <a:off x="838200" y="1334530"/>
            <a:ext cx="10515600" cy="5412259"/>
          </a:xfrm>
        </p:spPr>
        <p:txBody>
          <a:bodyPr>
            <a:normAutofit fontScale="92500"/>
          </a:bodyPr>
          <a:lstStyle/>
          <a:p>
            <a:endParaRPr lang="en-US" dirty="0"/>
          </a:p>
          <a:p>
            <a:r>
              <a:rPr lang="en-US" dirty="0"/>
              <a:t>Treaty formalized division of Ottoman territory, as anticipated by the Sykes-Picot Agreement.  Established Mandate system. </a:t>
            </a:r>
          </a:p>
          <a:p>
            <a:r>
              <a:rPr lang="en-US" dirty="0"/>
              <a:t>France awarded Mandate Syria; British awarded Mandate Iraq (agreed at San Remo Conference, April, 1919, along with Mosul oil concession)</a:t>
            </a:r>
          </a:p>
          <a:p>
            <a:r>
              <a:rPr lang="en-US" dirty="0"/>
              <a:t>Hussein recognized as King of the Hejaz</a:t>
            </a:r>
          </a:p>
          <a:p>
            <a:r>
              <a:rPr lang="en-US" dirty="0"/>
              <a:t>Furious reaction in Turkey, Ottoman negotiators dismissed by National Assembly and Treaty rejected.  (Hussein also refused to sign off on Treaty)</a:t>
            </a:r>
          </a:p>
          <a:p>
            <a:r>
              <a:rPr lang="en-US" dirty="0"/>
              <a:t>Period of Turkish wars with Greeks (had been awarded territory around Izmir), French (over Constantinople) and British (supporting Greeks and over the Straits). Armistice of </a:t>
            </a:r>
            <a:r>
              <a:rPr lang="en-US" dirty="0" err="1"/>
              <a:t>Mudanya</a:t>
            </a:r>
            <a:r>
              <a:rPr lang="en-US" dirty="0"/>
              <a:t> Oct. 1921.  Treaty of Lausanne Aug 1923 (Independence of Turkey recognized; Sevres nullified; Mandates and most territorial changes remain in place) </a:t>
            </a:r>
          </a:p>
          <a:p>
            <a:endParaRPr lang="en-US" dirty="0"/>
          </a:p>
          <a:p>
            <a:endParaRPr lang="en-US" dirty="0"/>
          </a:p>
          <a:p>
            <a:pPr marL="457200" lvl="1" indent="0">
              <a:buNone/>
            </a:pPr>
            <a:endParaRPr lang="en-US" dirty="0"/>
          </a:p>
        </p:txBody>
      </p:sp>
    </p:spTree>
    <p:extLst>
      <p:ext uri="{BB962C8B-B14F-4D97-AF65-F5344CB8AC3E}">
        <p14:creationId xmlns:p14="http://schemas.microsoft.com/office/powerpoint/2010/main" val="3476330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1F246-93E2-244F-A28A-B589CB2C91D4}"/>
              </a:ext>
            </a:extLst>
          </p:cNvPr>
          <p:cNvSpPr>
            <a:spLocks noGrp="1"/>
          </p:cNvSpPr>
          <p:nvPr>
            <p:ph type="title"/>
          </p:nvPr>
        </p:nvSpPr>
        <p:spPr>
          <a:xfrm>
            <a:off x="838200" y="633845"/>
            <a:ext cx="10515600" cy="716973"/>
          </a:xfrm>
        </p:spPr>
        <p:txBody>
          <a:bodyPr/>
          <a:lstStyle/>
          <a:p>
            <a:r>
              <a:rPr lang="en-US" dirty="0"/>
              <a:t>Treaty of Lausanne 1923 	Mandates</a:t>
            </a:r>
          </a:p>
        </p:txBody>
      </p:sp>
      <p:pic>
        <p:nvPicPr>
          <p:cNvPr id="4" name="Content Placeholder 3">
            <a:extLst>
              <a:ext uri="{FF2B5EF4-FFF2-40B4-BE49-F238E27FC236}">
                <a16:creationId xmlns:a16="http://schemas.microsoft.com/office/drawing/2014/main" id="{88AB967D-7ECA-AC48-868A-60A08FF4106E}"/>
              </a:ext>
            </a:extLst>
          </p:cNvPr>
          <p:cNvPicPr>
            <a:picLocks noGrp="1" noChangeAspect="1"/>
          </p:cNvPicPr>
          <p:nvPr>
            <p:ph idx="1"/>
          </p:nvPr>
        </p:nvPicPr>
        <p:blipFill>
          <a:blip r:embed="rId2"/>
          <a:stretch>
            <a:fillRect/>
          </a:stretch>
        </p:blipFill>
        <p:spPr>
          <a:xfrm>
            <a:off x="3813464" y="2097881"/>
            <a:ext cx="5351318" cy="3124200"/>
          </a:xfrm>
          <a:prstGeom prst="rect">
            <a:avLst/>
          </a:prstGeom>
        </p:spPr>
      </p:pic>
    </p:spTree>
    <p:extLst>
      <p:ext uri="{BB962C8B-B14F-4D97-AF65-F5344CB8AC3E}">
        <p14:creationId xmlns:p14="http://schemas.microsoft.com/office/powerpoint/2010/main" val="1289917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2415-2611-9B4C-A6C8-A125E2B4A088}"/>
              </a:ext>
            </a:extLst>
          </p:cNvPr>
          <p:cNvSpPr>
            <a:spLocks noGrp="1"/>
          </p:cNvSpPr>
          <p:nvPr>
            <p:ph type="title"/>
          </p:nvPr>
        </p:nvSpPr>
        <p:spPr>
          <a:xfrm>
            <a:off x="838200" y="365125"/>
            <a:ext cx="10515600" cy="746983"/>
          </a:xfrm>
        </p:spPr>
        <p:txBody>
          <a:bodyPr>
            <a:normAutofit/>
          </a:bodyPr>
          <a:lstStyle/>
          <a:p>
            <a:r>
              <a:rPr lang="en-US" sz="3200" dirty="0"/>
              <a:t>			Hussein bin Ali’s Fate</a:t>
            </a:r>
          </a:p>
        </p:txBody>
      </p:sp>
      <p:sp>
        <p:nvSpPr>
          <p:cNvPr id="3" name="Content Placeholder 2">
            <a:extLst>
              <a:ext uri="{FF2B5EF4-FFF2-40B4-BE49-F238E27FC236}">
                <a16:creationId xmlns:a16="http://schemas.microsoft.com/office/drawing/2014/main" id="{7726E9B1-08BB-764D-9ADD-A955B6448C7A}"/>
              </a:ext>
            </a:extLst>
          </p:cNvPr>
          <p:cNvSpPr>
            <a:spLocks noGrp="1"/>
          </p:cNvSpPr>
          <p:nvPr>
            <p:ph idx="1"/>
          </p:nvPr>
        </p:nvSpPr>
        <p:spPr>
          <a:xfrm>
            <a:off x="838200" y="1198605"/>
            <a:ext cx="10515600" cy="5548184"/>
          </a:xfrm>
        </p:spPr>
        <p:txBody>
          <a:bodyPr/>
          <a:lstStyle/>
          <a:p>
            <a:r>
              <a:rPr lang="en-US" dirty="0"/>
              <a:t>Deeply effected by Sykes-Picot and Balfour Declaration</a:t>
            </a:r>
          </a:p>
          <a:p>
            <a:r>
              <a:rPr lang="en-US" dirty="0"/>
              <a:t>Unwilling to approve Treaty of Sevres  </a:t>
            </a:r>
          </a:p>
          <a:p>
            <a:r>
              <a:rPr lang="en-US" dirty="0"/>
              <a:t>British considered him inflexible and uncooperative when he refused to sign the Anglo-Hashemite Treaty (1922) and as a result British withdrew support when ibn Saud invaded to Hejaz. </a:t>
            </a:r>
          </a:p>
          <a:p>
            <a:r>
              <a:rPr lang="en-US" dirty="0"/>
              <a:t>October 1924, abdicated in face of  ibn Saud-Wahhabi assault on Mecca in favor of son Ali</a:t>
            </a:r>
          </a:p>
          <a:p>
            <a:r>
              <a:rPr lang="en-US" dirty="0"/>
              <a:t>December, 1924 Ali surrendered to Saudi Wahhabi army, ending the Kingdom of Hejaz and the </a:t>
            </a:r>
            <a:r>
              <a:rPr lang="en-US" dirty="0" err="1"/>
              <a:t>Sharifate</a:t>
            </a:r>
            <a:r>
              <a:rPr lang="en-US" dirty="0"/>
              <a:t> of Mecca</a:t>
            </a:r>
          </a:p>
          <a:p>
            <a:r>
              <a:rPr lang="en-US" dirty="0"/>
              <a:t>Ibn Saud becomes King of Hejaz and </a:t>
            </a:r>
            <a:r>
              <a:rPr lang="en-US" dirty="0" err="1"/>
              <a:t>Majd</a:t>
            </a:r>
            <a:r>
              <a:rPr lang="en-US" dirty="0"/>
              <a:t> (renamed Saudi Arabia in  1932)</a:t>
            </a:r>
          </a:p>
        </p:txBody>
      </p:sp>
    </p:spTree>
    <p:extLst>
      <p:ext uri="{BB962C8B-B14F-4D97-AF65-F5344CB8AC3E}">
        <p14:creationId xmlns:p14="http://schemas.microsoft.com/office/powerpoint/2010/main" val="3619313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CE94A-3BDF-FB42-94A6-5A96C9903D1F}"/>
              </a:ext>
            </a:extLst>
          </p:cNvPr>
          <p:cNvSpPr>
            <a:spLocks noGrp="1"/>
          </p:cNvSpPr>
          <p:nvPr>
            <p:ph type="title"/>
          </p:nvPr>
        </p:nvSpPr>
        <p:spPr>
          <a:xfrm>
            <a:off x="838200" y="344344"/>
            <a:ext cx="10515600" cy="840220"/>
          </a:xfrm>
        </p:spPr>
        <p:txBody>
          <a:bodyPr>
            <a:normAutofit/>
          </a:bodyPr>
          <a:lstStyle/>
          <a:p>
            <a:pPr algn="ctr"/>
            <a:r>
              <a:rPr lang="en-US" dirty="0"/>
              <a:t>Differing World Views</a:t>
            </a:r>
          </a:p>
        </p:txBody>
      </p:sp>
      <p:sp>
        <p:nvSpPr>
          <p:cNvPr id="3" name="Content Placeholder 2">
            <a:extLst>
              <a:ext uri="{FF2B5EF4-FFF2-40B4-BE49-F238E27FC236}">
                <a16:creationId xmlns:a16="http://schemas.microsoft.com/office/drawing/2014/main" id="{33AAB36B-57E9-F94E-ACFA-77628531BFF4}"/>
              </a:ext>
            </a:extLst>
          </p:cNvPr>
          <p:cNvSpPr>
            <a:spLocks noGrp="1"/>
          </p:cNvSpPr>
          <p:nvPr>
            <p:ph idx="1"/>
          </p:nvPr>
        </p:nvSpPr>
        <p:spPr>
          <a:xfrm>
            <a:off x="838200" y="1070263"/>
            <a:ext cx="10605655" cy="5075527"/>
          </a:xfrm>
        </p:spPr>
        <p:txBody>
          <a:bodyPr/>
          <a:lstStyle/>
          <a:p>
            <a:endParaRPr lang="en-US" dirty="0"/>
          </a:p>
          <a:p>
            <a:r>
              <a:rPr lang="en-US" dirty="0"/>
              <a:t>      France and Britain: The Imperial Vision </a:t>
            </a:r>
          </a:p>
          <a:p>
            <a:pPr marL="457200" lvl="1" indent="0">
              <a:buNone/>
            </a:pPr>
            <a:r>
              <a:rPr lang="en-US" sz="2800" dirty="0"/>
              <a:t>“world order”    “economic prosperity“      “benign administration”   </a:t>
            </a:r>
          </a:p>
          <a:p>
            <a:endParaRPr lang="en-US" dirty="0"/>
          </a:p>
          <a:p>
            <a:r>
              <a:rPr lang="en-US" dirty="0"/>
              <a:t>Ottoman Lands:  Nationalist Vision</a:t>
            </a:r>
          </a:p>
          <a:p>
            <a:pPr marL="0" indent="0">
              <a:buNone/>
            </a:pPr>
            <a:r>
              <a:rPr lang="en-US" dirty="0"/>
              <a:t>    “Independence” “National Identity”   “Autonomy/Self-rule”</a:t>
            </a:r>
          </a:p>
          <a:p>
            <a:pPr marL="457200" lvl="1" indent="0">
              <a:buNone/>
            </a:pPr>
            <a:r>
              <a:rPr lang="en-US" dirty="0"/>
              <a:t>Young Turk Revolution (1908)- Committee of Union and Progress (C.U.P.);</a:t>
            </a:r>
          </a:p>
          <a:p>
            <a:pPr marL="457200" lvl="1" indent="0">
              <a:buNone/>
            </a:pPr>
            <a:r>
              <a:rPr lang="en-US" dirty="0"/>
              <a:t> Persian Constitutional Revolution” (1905-1911)</a:t>
            </a:r>
          </a:p>
          <a:p>
            <a:pPr marL="457200" lvl="1" indent="0">
              <a:buNone/>
            </a:pPr>
            <a:r>
              <a:rPr lang="en-US" dirty="0"/>
              <a:t> Al-</a:t>
            </a:r>
            <a:r>
              <a:rPr lang="en-US" dirty="0" err="1"/>
              <a:t>Fatat</a:t>
            </a:r>
            <a:r>
              <a:rPr lang="en-US" dirty="0"/>
              <a:t> Movement (Young Arab Society) 1909</a:t>
            </a:r>
          </a:p>
          <a:p>
            <a:pPr marL="457200" lvl="1" indent="0">
              <a:buNone/>
            </a:pPr>
            <a:endParaRPr lang="en-US"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1079613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8476F-2BE3-B14B-A779-7055238C47F8}"/>
              </a:ext>
            </a:extLst>
          </p:cNvPr>
          <p:cNvSpPr>
            <a:spLocks noGrp="1"/>
          </p:cNvSpPr>
          <p:nvPr>
            <p:ph type="title"/>
          </p:nvPr>
        </p:nvSpPr>
        <p:spPr>
          <a:xfrm>
            <a:off x="838200" y="135925"/>
            <a:ext cx="10515600" cy="617837"/>
          </a:xfrm>
        </p:spPr>
        <p:txBody>
          <a:bodyPr>
            <a:normAutofit fontScale="90000"/>
          </a:bodyPr>
          <a:lstStyle/>
          <a:p>
            <a:r>
              <a:rPr lang="en-US" dirty="0"/>
              <a:t>			</a:t>
            </a:r>
            <a:r>
              <a:rPr lang="en-US" dirty="0" err="1"/>
              <a:t>Faisal”s</a:t>
            </a:r>
            <a:r>
              <a:rPr lang="en-US" dirty="0"/>
              <a:t> Fate</a:t>
            </a:r>
          </a:p>
        </p:txBody>
      </p:sp>
      <p:sp>
        <p:nvSpPr>
          <p:cNvPr id="11" name="Content Placeholder 10">
            <a:extLst>
              <a:ext uri="{FF2B5EF4-FFF2-40B4-BE49-F238E27FC236}">
                <a16:creationId xmlns:a16="http://schemas.microsoft.com/office/drawing/2014/main" id="{712B7A78-9078-D94B-8E04-7E5452C3FE06}"/>
              </a:ext>
            </a:extLst>
          </p:cNvPr>
          <p:cNvSpPr>
            <a:spLocks noGrp="1"/>
          </p:cNvSpPr>
          <p:nvPr>
            <p:ph idx="1"/>
          </p:nvPr>
        </p:nvSpPr>
        <p:spPr>
          <a:xfrm>
            <a:off x="838200" y="753762"/>
            <a:ext cx="10515600" cy="6017741"/>
          </a:xfrm>
        </p:spPr>
        <p:txBody>
          <a:bodyPr>
            <a:normAutofit lnSpcReduction="10000"/>
          </a:bodyPr>
          <a:lstStyle/>
          <a:p>
            <a:r>
              <a:rPr lang="en-US" dirty="0"/>
              <a:t>Before Sevres signed, nationalist uprising in Syria.  </a:t>
            </a:r>
          </a:p>
          <a:p>
            <a:r>
              <a:rPr lang="en-US" dirty="0"/>
              <a:t>Syrian National Congress names Faisal “King of Arab Kingdom of Syria” (March 1919)</a:t>
            </a:r>
          </a:p>
          <a:p>
            <a:r>
              <a:rPr lang="en-US" dirty="0"/>
              <a:t>San Remo Conference (April, 1919) awards Mandate to France</a:t>
            </a:r>
          </a:p>
          <a:p>
            <a:r>
              <a:rPr lang="en-US" dirty="0"/>
              <a:t>French forces defeat nationalists and Faisal expelled from Syria</a:t>
            </a:r>
          </a:p>
          <a:p>
            <a:r>
              <a:rPr lang="en-US" dirty="0"/>
              <a:t>March, 1921, Cairo Conference (advised by T.E. Lawrence) settled on Faisal to be ruler of Iraq.  British organized a plebiscite to legitimate Faisal’s becoming King of Iraq (23 August 1921)</a:t>
            </a:r>
          </a:p>
          <a:p>
            <a:r>
              <a:rPr lang="en-US" dirty="0"/>
              <a:t>A “modern” monarch, focused on education, public health and modernization… but he ignored the Shia majority’s feelings.</a:t>
            </a:r>
          </a:p>
          <a:p>
            <a:r>
              <a:rPr lang="en-US" dirty="0"/>
              <a:t>British-Iraqi Treaty 1930 provided increased independence and led to full independence in 1932 (joined League of Nations)</a:t>
            </a:r>
          </a:p>
          <a:p>
            <a:r>
              <a:rPr lang="en-US" dirty="0"/>
              <a:t>Died 1933, succeeded by son Ghazi. Grandson, Faisal II overthrown 1958</a:t>
            </a:r>
          </a:p>
          <a:p>
            <a:endParaRPr lang="en-US" dirty="0"/>
          </a:p>
        </p:txBody>
      </p:sp>
    </p:spTree>
    <p:extLst>
      <p:ext uri="{BB962C8B-B14F-4D97-AF65-F5344CB8AC3E}">
        <p14:creationId xmlns:p14="http://schemas.microsoft.com/office/powerpoint/2010/main" val="3793140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76692-9641-A443-BD99-35B6EF405FEC}"/>
              </a:ext>
            </a:extLst>
          </p:cNvPr>
          <p:cNvSpPr>
            <a:spLocks noGrp="1"/>
          </p:cNvSpPr>
          <p:nvPr>
            <p:ph type="title"/>
          </p:nvPr>
        </p:nvSpPr>
        <p:spPr>
          <a:xfrm>
            <a:off x="838200" y="365125"/>
            <a:ext cx="10515600" cy="709913"/>
          </a:xfrm>
        </p:spPr>
        <p:txBody>
          <a:bodyPr/>
          <a:lstStyle/>
          <a:p>
            <a:r>
              <a:rPr lang="en-US" dirty="0"/>
              <a:t>			Abdullah’s Fate</a:t>
            </a:r>
          </a:p>
        </p:txBody>
      </p:sp>
      <p:sp>
        <p:nvSpPr>
          <p:cNvPr id="3" name="Content Placeholder 2">
            <a:extLst>
              <a:ext uri="{FF2B5EF4-FFF2-40B4-BE49-F238E27FC236}">
                <a16:creationId xmlns:a16="http://schemas.microsoft.com/office/drawing/2014/main" id="{2A898734-FC85-894E-9CFF-1E3170E61FFA}"/>
              </a:ext>
            </a:extLst>
          </p:cNvPr>
          <p:cNvSpPr>
            <a:spLocks noGrp="1"/>
          </p:cNvSpPr>
          <p:nvPr>
            <p:ph idx="1"/>
          </p:nvPr>
        </p:nvSpPr>
        <p:spPr>
          <a:xfrm>
            <a:off x="529281" y="1075038"/>
            <a:ext cx="10515600" cy="5523470"/>
          </a:xfrm>
        </p:spPr>
        <p:txBody>
          <a:bodyPr/>
          <a:lstStyle/>
          <a:p>
            <a:r>
              <a:rPr lang="en-US" dirty="0"/>
              <a:t>Remained a strong ally of the British during the Arab Revolt</a:t>
            </a:r>
          </a:p>
          <a:p>
            <a:r>
              <a:rPr lang="en-US" dirty="0"/>
              <a:t>July, 1919 moved his army from Hejaz to </a:t>
            </a:r>
            <a:r>
              <a:rPr lang="en-US" dirty="0" err="1"/>
              <a:t>TransJordan</a:t>
            </a:r>
            <a:r>
              <a:rPr lang="en-US" dirty="0"/>
              <a:t> with intention of trying to liberate Damascus after French defeated Faisal. Established an emirate of </a:t>
            </a:r>
            <a:r>
              <a:rPr lang="en-US" dirty="0" err="1"/>
              <a:t>TransJordan</a:t>
            </a:r>
            <a:endParaRPr lang="en-US" dirty="0"/>
          </a:p>
          <a:p>
            <a:r>
              <a:rPr lang="en-US" dirty="0"/>
              <a:t>Met with Churchill in Cairo in 1921 and was persuaded not to intervene in Syria.  Continued as Emir</a:t>
            </a:r>
          </a:p>
          <a:p>
            <a:r>
              <a:rPr lang="en-US" dirty="0"/>
              <a:t>1946 Mandate ended and Hashemite Kingdom of </a:t>
            </a:r>
            <a:r>
              <a:rPr lang="en-US" dirty="0" err="1"/>
              <a:t>TransJordan</a:t>
            </a:r>
            <a:r>
              <a:rPr lang="en-US" dirty="0"/>
              <a:t> (renamed Jordan in 1948) proclaimed.  (current King is Abdullah II)</a:t>
            </a:r>
          </a:p>
          <a:p>
            <a:r>
              <a:rPr lang="en-US" dirty="0"/>
              <a:t>1951 Abdullah assassinated in Jerusalem</a:t>
            </a:r>
          </a:p>
        </p:txBody>
      </p:sp>
    </p:spTree>
    <p:extLst>
      <p:ext uri="{BB962C8B-B14F-4D97-AF65-F5344CB8AC3E}">
        <p14:creationId xmlns:p14="http://schemas.microsoft.com/office/powerpoint/2010/main" val="3863997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63DDC-ADE2-1D42-830B-832934A0149E}"/>
              </a:ext>
            </a:extLst>
          </p:cNvPr>
          <p:cNvSpPr>
            <a:spLocks noGrp="1"/>
          </p:cNvSpPr>
          <p:nvPr>
            <p:ph type="title"/>
          </p:nvPr>
        </p:nvSpPr>
        <p:spPr>
          <a:xfrm>
            <a:off x="838200" y="332509"/>
            <a:ext cx="10515600" cy="696191"/>
          </a:xfrm>
        </p:spPr>
        <p:txBody>
          <a:bodyPr/>
          <a:lstStyle/>
          <a:p>
            <a:r>
              <a:rPr lang="en-US" dirty="0"/>
              <a:t>			The Modern Middle East</a:t>
            </a:r>
          </a:p>
        </p:txBody>
      </p:sp>
      <p:pic>
        <p:nvPicPr>
          <p:cNvPr id="1026" name="Picture 2" descr="https://i.ebayimg.com/images/g/W08AAOSw26JhOP3Z/s-l1600.jpg">
            <a:extLst>
              <a:ext uri="{FF2B5EF4-FFF2-40B4-BE49-F238E27FC236}">
                <a16:creationId xmlns:a16="http://schemas.microsoft.com/office/drawing/2014/main" id="{BB5CAC48-4D18-E24B-A3D2-43A1CCF142B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31724" y="1825625"/>
            <a:ext cx="372855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603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0DF11-0210-CC4F-AA11-6624CFA90B68}"/>
              </a:ext>
            </a:extLst>
          </p:cNvPr>
          <p:cNvSpPr>
            <a:spLocks noGrp="1"/>
          </p:cNvSpPr>
          <p:nvPr>
            <p:ph type="title"/>
          </p:nvPr>
        </p:nvSpPr>
        <p:spPr>
          <a:xfrm>
            <a:off x="3387436" y="93519"/>
            <a:ext cx="5527964" cy="477981"/>
          </a:xfrm>
        </p:spPr>
        <p:txBody>
          <a:bodyPr>
            <a:normAutofit fontScale="90000"/>
          </a:bodyPr>
          <a:lstStyle/>
          <a:p>
            <a:r>
              <a:rPr lang="en-US" dirty="0"/>
              <a:t>Ottoman Lands in 1914</a:t>
            </a:r>
          </a:p>
        </p:txBody>
      </p:sp>
      <p:pic>
        <p:nvPicPr>
          <p:cNvPr id="4" name="Content Placeholder 3">
            <a:extLst>
              <a:ext uri="{FF2B5EF4-FFF2-40B4-BE49-F238E27FC236}">
                <a16:creationId xmlns:a16="http://schemas.microsoft.com/office/drawing/2014/main" id="{C7094BAF-0C01-CF4A-8DED-D9EC834A2E38}"/>
              </a:ext>
            </a:extLst>
          </p:cNvPr>
          <p:cNvPicPr>
            <a:picLocks noGrp="1" noChangeAspect="1"/>
          </p:cNvPicPr>
          <p:nvPr>
            <p:ph idx="1"/>
          </p:nvPr>
        </p:nvPicPr>
        <p:blipFill>
          <a:blip r:embed="rId2"/>
          <a:stretch>
            <a:fillRect/>
          </a:stretch>
        </p:blipFill>
        <p:spPr>
          <a:xfrm>
            <a:off x="1788969" y="571500"/>
            <a:ext cx="8614062" cy="6733310"/>
          </a:xfrm>
          <a:prstGeom prst="rect">
            <a:avLst/>
          </a:prstGeom>
        </p:spPr>
      </p:pic>
    </p:spTree>
    <p:extLst>
      <p:ext uri="{BB962C8B-B14F-4D97-AF65-F5344CB8AC3E}">
        <p14:creationId xmlns:p14="http://schemas.microsoft.com/office/powerpoint/2010/main" val="871234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0728F-19B9-6C4A-86C7-47A8DD8A7415}"/>
              </a:ext>
            </a:extLst>
          </p:cNvPr>
          <p:cNvSpPr>
            <a:spLocks noGrp="1"/>
          </p:cNvSpPr>
          <p:nvPr>
            <p:ph type="title"/>
          </p:nvPr>
        </p:nvSpPr>
        <p:spPr>
          <a:xfrm>
            <a:off x="1101436" y="365125"/>
            <a:ext cx="10252364" cy="736311"/>
          </a:xfrm>
        </p:spPr>
        <p:txBody>
          <a:bodyPr/>
          <a:lstStyle/>
          <a:p>
            <a:r>
              <a:rPr lang="en-US" dirty="0"/>
              <a:t>			</a:t>
            </a:r>
            <a:r>
              <a:rPr lang="en-US" sz="2800" dirty="0"/>
              <a:t>Sharif Hussein bin Ali</a:t>
            </a:r>
          </a:p>
        </p:txBody>
      </p:sp>
      <p:pic>
        <p:nvPicPr>
          <p:cNvPr id="4" name="Content Placeholder 3">
            <a:extLst>
              <a:ext uri="{FF2B5EF4-FFF2-40B4-BE49-F238E27FC236}">
                <a16:creationId xmlns:a16="http://schemas.microsoft.com/office/drawing/2014/main" id="{9381A7FA-E9F6-0147-9B97-B913F7B2F7D5}"/>
              </a:ext>
            </a:extLst>
          </p:cNvPr>
          <p:cNvPicPr>
            <a:picLocks noGrp="1" noChangeAspect="1"/>
          </p:cNvPicPr>
          <p:nvPr>
            <p:ph idx="1"/>
          </p:nvPr>
        </p:nvPicPr>
        <p:blipFill>
          <a:blip r:embed="rId2"/>
          <a:stretch>
            <a:fillRect/>
          </a:stretch>
        </p:blipFill>
        <p:spPr>
          <a:xfrm>
            <a:off x="4046076" y="1101436"/>
            <a:ext cx="3039975" cy="4351338"/>
          </a:xfrm>
          <a:prstGeom prst="rect">
            <a:avLst/>
          </a:prstGeom>
        </p:spPr>
      </p:pic>
    </p:spTree>
    <p:extLst>
      <p:ext uri="{BB962C8B-B14F-4D97-AF65-F5344CB8AC3E}">
        <p14:creationId xmlns:p14="http://schemas.microsoft.com/office/powerpoint/2010/main" val="221701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393AB-9784-C449-A73B-7B2AAA24783F}"/>
              </a:ext>
            </a:extLst>
          </p:cNvPr>
          <p:cNvSpPr>
            <a:spLocks noGrp="1"/>
          </p:cNvSpPr>
          <p:nvPr>
            <p:ph type="title"/>
          </p:nvPr>
        </p:nvSpPr>
        <p:spPr>
          <a:xfrm>
            <a:off x="838200" y="166254"/>
            <a:ext cx="10515600" cy="987137"/>
          </a:xfrm>
        </p:spPr>
        <p:txBody>
          <a:bodyPr/>
          <a:lstStyle/>
          <a:p>
            <a:r>
              <a:rPr lang="en-US" dirty="0"/>
              <a:t>			</a:t>
            </a:r>
            <a:r>
              <a:rPr lang="en-US" sz="2800" dirty="0"/>
              <a:t>Role of Hussein (1853-1931</a:t>
            </a:r>
            <a:r>
              <a:rPr lang="en-US" dirty="0"/>
              <a:t>)</a:t>
            </a:r>
          </a:p>
        </p:txBody>
      </p:sp>
      <p:sp>
        <p:nvSpPr>
          <p:cNvPr id="3" name="Content Placeholder 2">
            <a:extLst>
              <a:ext uri="{FF2B5EF4-FFF2-40B4-BE49-F238E27FC236}">
                <a16:creationId xmlns:a16="http://schemas.microsoft.com/office/drawing/2014/main" id="{125F5CD9-AEED-594A-9238-94FBF6276BBE}"/>
              </a:ext>
            </a:extLst>
          </p:cNvPr>
          <p:cNvSpPr>
            <a:spLocks noGrp="1"/>
          </p:cNvSpPr>
          <p:nvPr>
            <p:ph idx="1"/>
          </p:nvPr>
        </p:nvSpPr>
        <p:spPr>
          <a:xfrm>
            <a:off x="838200" y="1153391"/>
            <a:ext cx="10515600" cy="5023571"/>
          </a:xfrm>
        </p:spPr>
        <p:txBody>
          <a:bodyPr/>
          <a:lstStyle/>
          <a:p>
            <a:r>
              <a:rPr lang="en-US" dirty="0"/>
              <a:t>Tribal leader of Hashem clan</a:t>
            </a:r>
          </a:p>
          <a:p>
            <a:r>
              <a:rPr lang="en-US" dirty="0"/>
              <a:t>Three sons:  Ali; Abdullah; and Faisal</a:t>
            </a:r>
          </a:p>
          <a:p>
            <a:r>
              <a:rPr lang="en-US" dirty="0"/>
              <a:t>Distrusted by Ottomans and summoned to Istanbul 1893</a:t>
            </a:r>
          </a:p>
          <a:p>
            <a:r>
              <a:rPr lang="en-US" dirty="0"/>
              <a:t>C.U.P. appoints him Sharif of Mecca 1908</a:t>
            </a:r>
          </a:p>
          <a:p>
            <a:r>
              <a:rPr lang="en-US" dirty="0"/>
              <a:t>Enjoyed considerable independence provided taxes collected and paid to Istanbul</a:t>
            </a:r>
          </a:p>
          <a:p>
            <a:r>
              <a:rPr lang="en-US" dirty="0"/>
              <a:t>Grandiose goal was to be “king of Arabs” and Caliph</a:t>
            </a:r>
          </a:p>
          <a:p>
            <a:r>
              <a:rPr lang="en-US" dirty="0"/>
              <a:t>Increasingly distant from Ottomans who sought to replace him with a rival tribal leader 1914-1915.</a:t>
            </a:r>
          </a:p>
          <a:p>
            <a:r>
              <a:rPr lang="en-US" dirty="0"/>
              <a:t>Contacts with the British start in 1914</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749450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FF363-8208-014B-A5BF-E977BD8A4C27}"/>
              </a:ext>
            </a:extLst>
          </p:cNvPr>
          <p:cNvSpPr>
            <a:spLocks noGrp="1"/>
          </p:cNvSpPr>
          <p:nvPr>
            <p:ph type="title"/>
          </p:nvPr>
        </p:nvSpPr>
        <p:spPr>
          <a:xfrm>
            <a:off x="838200" y="365126"/>
            <a:ext cx="10515600" cy="809048"/>
          </a:xfrm>
        </p:spPr>
        <p:txBody>
          <a:bodyPr/>
          <a:lstStyle/>
          <a:p>
            <a:r>
              <a:rPr lang="en-US" dirty="0"/>
              <a:t>  		 Abdullah bin al-Hussein</a:t>
            </a:r>
          </a:p>
        </p:txBody>
      </p:sp>
      <p:pic>
        <p:nvPicPr>
          <p:cNvPr id="4" name="Content Placeholder 3">
            <a:extLst>
              <a:ext uri="{FF2B5EF4-FFF2-40B4-BE49-F238E27FC236}">
                <a16:creationId xmlns:a16="http://schemas.microsoft.com/office/drawing/2014/main" id="{37E709EA-2D16-C44A-9970-8CA62FBA2D51}"/>
              </a:ext>
            </a:extLst>
          </p:cNvPr>
          <p:cNvPicPr>
            <a:picLocks noGrp="1" noChangeAspect="1"/>
          </p:cNvPicPr>
          <p:nvPr>
            <p:ph idx="1"/>
          </p:nvPr>
        </p:nvPicPr>
        <p:blipFill>
          <a:blip r:embed="rId2"/>
          <a:stretch>
            <a:fillRect/>
          </a:stretch>
        </p:blipFill>
        <p:spPr>
          <a:xfrm>
            <a:off x="3969328" y="2171700"/>
            <a:ext cx="3175000" cy="3408435"/>
          </a:xfrm>
          <a:prstGeom prst="rect">
            <a:avLst/>
          </a:prstGeom>
        </p:spPr>
      </p:pic>
    </p:spTree>
    <p:extLst>
      <p:ext uri="{BB962C8B-B14F-4D97-AF65-F5344CB8AC3E}">
        <p14:creationId xmlns:p14="http://schemas.microsoft.com/office/powerpoint/2010/main" val="3409793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35C41-C50D-5243-A47F-FEEB4BAD960A}"/>
              </a:ext>
            </a:extLst>
          </p:cNvPr>
          <p:cNvSpPr>
            <a:spLocks noGrp="1"/>
          </p:cNvSpPr>
          <p:nvPr>
            <p:ph type="title"/>
          </p:nvPr>
        </p:nvSpPr>
        <p:spPr>
          <a:xfrm>
            <a:off x="838200" y="83128"/>
            <a:ext cx="10515600" cy="883227"/>
          </a:xfrm>
        </p:spPr>
        <p:txBody>
          <a:bodyPr>
            <a:normAutofit/>
          </a:bodyPr>
          <a:lstStyle/>
          <a:p>
            <a:r>
              <a:rPr lang="en-US" dirty="0"/>
              <a:t>			</a:t>
            </a:r>
            <a:r>
              <a:rPr lang="en-US" sz="3600" dirty="0"/>
              <a:t>Kitchener Meeting</a:t>
            </a:r>
            <a:endParaRPr lang="en-US" dirty="0"/>
          </a:p>
        </p:txBody>
      </p:sp>
      <p:sp>
        <p:nvSpPr>
          <p:cNvPr id="3" name="Content Placeholder 2">
            <a:extLst>
              <a:ext uri="{FF2B5EF4-FFF2-40B4-BE49-F238E27FC236}">
                <a16:creationId xmlns:a16="http://schemas.microsoft.com/office/drawing/2014/main" id="{5F18B75B-B1C2-3042-B427-015233124FD6}"/>
              </a:ext>
            </a:extLst>
          </p:cNvPr>
          <p:cNvSpPr>
            <a:spLocks noGrp="1"/>
          </p:cNvSpPr>
          <p:nvPr>
            <p:ph idx="1"/>
          </p:nvPr>
        </p:nvSpPr>
        <p:spPr>
          <a:xfrm>
            <a:off x="838200" y="1215736"/>
            <a:ext cx="10515600" cy="4961227"/>
          </a:xfrm>
        </p:spPr>
        <p:txBody>
          <a:bodyPr/>
          <a:lstStyle/>
          <a:p>
            <a:pPr marL="0" indent="0">
              <a:buNone/>
            </a:pPr>
            <a:endParaRPr lang="en-US" dirty="0"/>
          </a:p>
          <a:p>
            <a:pPr marL="0" indent="0">
              <a:buNone/>
            </a:pPr>
            <a:r>
              <a:rPr lang="en-US" dirty="0"/>
              <a:t>Kitchener meets with Abdullah bin al Hussein (Feb 5, 1914)</a:t>
            </a:r>
          </a:p>
          <a:p>
            <a:pPr lvl="1"/>
            <a:r>
              <a:rPr lang="en-US" dirty="0"/>
              <a:t>Meeting in Cairo prompted by “secret Ottoman discussions” about replacing Sharif Hussein’s leadership with someone from a rival clan</a:t>
            </a:r>
          </a:p>
          <a:p>
            <a:pPr lvl="1"/>
            <a:r>
              <a:rPr lang="en-US" dirty="0"/>
              <a:t>Sought British assurance of support against  “wanton Turkish aggression” (Kitchener supportive, but no reply due to “great power” concerns until after outbreak of WWI)</a:t>
            </a:r>
          </a:p>
          <a:p>
            <a:pPr lvl="1"/>
            <a:r>
              <a:rPr lang="en-US" dirty="0"/>
              <a:t>Nonetheless,  Kitchener’s Oriental Secretary, Sir Ronald Storrs, met with Abdullah in April and provided assurances that Britain would support the Sharif in case of aggression.</a:t>
            </a:r>
          </a:p>
          <a:p>
            <a:pPr lvl="1"/>
            <a:r>
              <a:rPr lang="en-US" dirty="0"/>
              <a:t>Ottoman declaration of war (Oct 31, 1914) and jihad fatwa on Nov 11, 1914 </a:t>
            </a:r>
          </a:p>
          <a:p>
            <a:pPr lvl="1"/>
            <a:r>
              <a:rPr lang="en-US" dirty="0"/>
              <a:t>British more seriously consider Hussein’s potential support. </a:t>
            </a:r>
          </a:p>
          <a:p>
            <a:pPr marL="457200" lvl="1" indent="0">
              <a:buNone/>
            </a:pPr>
            <a:endParaRPr lang="en-US" dirty="0"/>
          </a:p>
          <a:p>
            <a:pPr lvl="1"/>
            <a:endParaRPr lang="en-US" dirty="0"/>
          </a:p>
        </p:txBody>
      </p:sp>
    </p:spTree>
    <p:extLst>
      <p:ext uri="{BB962C8B-B14F-4D97-AF65-F5344CB8AC3E}">
        <p14:creationId xmlns:p14="http://schemas.microsoft.com/office/powerpoint/2010/main" val="2289628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4DC1B-1D1C-B74D-9277-FCB3CA220B8A}"/>
              </a:ext>
            </a:extLst>
          </p:cNvPr>
          <p:cNvSpPr>
            <a:spLocks noGrp="1"/>
          </p:cNvSpPr>
          <p:nvPr>
            <p:ph type="title"/>
          </p:nvPr>
        </p:nvSpPr>
        <p:spPr>
          <a:xfrm>
            <a:off x="820882" y="0"/>
            <a:ext cx="10532918" cy="758536"/>
          </a:xfrm>
        </p:spPr>
        <p:txBody>
          <a:bodyPr>
            <a:normAutofit/>
          </a:bodyPr>
          <a:lstStyle/>
          <a:p>
            <a:r>
              <a:rPr lang="en-US" b="1" dirty="0"/>
              <a:t>Faisal bin Al-Hussein bin Ali Al-Hashemi</a:t>
            </a:r>
            <a:r>
              <a:rPr lang="en-US" dirty="0"/>
              <a:t> </a:t>
            </a:r>
            <a:endParaRPr lang="en-US" sz="1400" dirty="0"/>
          </a:p>
        </p:txBody>
      </p:sp>
      <p:pic>
        <p:nvPicPr>
          <p:cNvPr id="4" name="Content Placeholder 3">
            <a:extLst>
              <a:ext uri="{FF2B5EF4-FFF2-40B4-BE49-F238E27FC236}">
                <a16:creationId xmlns:a16="http://schemas.microsoft.com/office/drawing/2014/main" id="{9E2C05DF-2456-7449-9803-B5C7CC5A5144}"/>
              </a:ext>
            </a:extLst>
          </p:cNvPr>
          <p:cNvPicPr>
            <a:picLocks noGrp="1" noChangeAspect="1"/>
          </p:cNvPicPr>
          <p:nvPr>
            <p:ph idx="1"/>
          </p:nvPr>
        </p:nvPicPr>
        <p:blipFill>
          <a:blip r:embed="rId2"/>
          <a:stretch>
            <a:fillRect/>
          </a:stretch>
        </p:blipFill>
        <p:spPr>
          <a:xfrm>
            <a:off x="2576946" y="758536"/>
            <a:ext cx="4790209" cy="5850082"/>
          </a:xfrm>
          <a:prstGeom prst="rect">
            <a:avLst/>
          </a:prstGeom>
        </p:spPr>
      </p:pic>
    </p:spTree>
    <p:extLst>
      <p:ext uri="{BB962C8B-B14F-4D97-AF65-F5344CB8AC3E}">
        <p14:creationId xmlns:p14="http://schemas.microsoft.com/office/powerpoint/2010/main" val="830670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B07E4-D6DE-A44E-92C4-4666411F2DDA}"/>
              </a:ext>
            </a:extLst>
          </p:cNvPr>
          <p:cNvSpPr>
            <a:spLocks noGrp="1"/>
          </p:cNvSpPr>
          <p:nvPr>
            <p:ph type="title"/>
          </p:nvPr>
        </p:nvSpPr>
        <p:spPr>
          <a:xfrm>
            <a:off x="838200" y="365125"/>
            <a:ext cx="10515600" cy="590839"/>
          </a:xfrm>
        </p:spPr>
        <p:txBody>
          <a:bodyPr>
            <a:normAutofit fontScale="90000"/>
          </a:bodyPr>
          <a:lstStyle/>
          <a:p>
            <a:r>
              <a:rPr lang="en-US" dirty="0"/>
              <a:t>	Background to Damascus Letters</a:t>
            </a:r>
          </a:p>
        </p:txBody>
      </p:sp>
      <p:sp>
        <p:nvSpPr>
          <p:cNvPr id="3" name="Content Placeholder 2">
            <a:extLst>
              <a:ext uri="{FF2B5EF4-FFF2-40B4-BE49-F238E27FC236}">
                <a16:creationId xmlns:a16="http://schemas.microsoft.com/office/drawing/2014/main" id="{E8746A00-0D34-FE41-9D91-14EB3F2DC754}"/>
              </a:ext>
            </a:extLst>
          </p:cNvPr>
          <p:cNvSpPr>
            <a:spLocks noGrp="1"/>
          </p:cNvSpPr>
          <p:nvPr>
            <p:ph idx="1"/>
          </p:nvPr>
        </p:nvSpPr>
        <p:spPr>
          <a:xfrm>
            <a:off x="845127" y="1319645"/>
            <a:ext cx="10515600" cy="5169046"/>
          </a:xfrm>
        </p:spPr>
        <p:txBody>
          <a:bodyPr/>
          <a:lstStyle/>
          <a:p>
            <a:pPr marL="0" indent="0">
              <a:buNone/>
            </a:pPr>
            <a:endParaRPr lang="en-US" dirty="0"/>
          </a:p>
          <a:p>
            <a:r>
              <a:rPr lang="en-US" dirty="0"/>
              <a:t>Hussein instructs son, Faisal, to contact al-</a:t>
            </a:r>
            <a:r>
              <a:rPr lang="en-US" dirty="0" err="1"/>
              <a:t>Fatat</a:t>
            </a:r>
            <a:r>
              <a:rPr lang="en-US" dirty="0"/>
              <a:t> while passing through Damascus on way to Istanbul to prevent any plans to replace father</a:t>
            </a:r>
          </a:p>
          <a:p>
            <a:r>
              <a:rPr lang="en-US" dirty="0"/>
              <a:t>Al-</a:t>
            </a:r>
            <a:r>
              <a:rPr lang="en-US" dirty="0" err="1"/>
              <a:t>Fatat</a:t>
            </a:r>
            <a:r>
              <a:rPr lang="en-US" dirty="0"/>
              <a:t> asks Faisal to support their plan, but remains unconvinced.</a:t>
            </a:r>
          </a:p>
          <a:p>
            <a:r>
              <a:rPr lang="en-US" dirty="0"/>
              <a:t>Returning from Istanbul, Faisal re-visits Damascus, becomes a member of al-</a:t>
            </a:r>
            <a:r>
              <a:rPr lang="en-US" dirty="0" err="1"/>
              <a:t>Fatat</a:t>
            </a:r>
            <a:r>
              <a:rPr lang="en-US" dirty="0"/>
              <a:t> and is committed to “Arab independence”</a:t>
            </a:r>
          </a:p>
          <a:p>
            <a:r>
              <a:rPr lang="en-US" dirty="0" err="1"/>
              <a:t>Faisel</a:t>
            </a:r>
            <a:r>
              <a:rPr lang="en-US" dirty="0"/>
              <a:t> delivers Al </a:t>
            </a:r>
            <a:r>
              <a:rPr lang="en-US" dirty="0" err="1"/>
              <a:t>Fatat</a:t>
            </a:r>
            <a:r>
              <a:rPr lang="en-US" dirty="0"/>
              <a:t> letters to Hussein May 23, 1915</a:t>
            </a:r>
          </a:p>
          <a:p>
            <a:r>
              <a:rPr lang="en-US" dirty="0"/>
              <a:t>Ultimately its platform adopted by Hussein and broadly defined his understanding of the term “Arab lands”</a:t>
            </a:r>
          </a:p>
          <a:p>
            <a:endParaRPr lang="en-US" dirty="0"/>
          </a:p>
          <a:p>
            <a:pPr marL="0" indent="0">
              <a:buNone/>
            </a:pPr>
            <a:endParaRPr lang="en-US" dirty="0"/>
          </a:p>
        </p:txBody>
      </p:sp>
    </p:spTree>
    <p:extLst>
      <p:ext uri="{BB962C8B-B14F-4D97-AF65-F5344CB8AC3E}">
        <p14:creationId xmlns:p14="http://schemas.microsoft.com/office/powerpoint/2010/main" val="30314918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845</TotalTime>
  <Words>1577</Words>
  <Application>Microsoft Macintosh PowerPoint</Application>
  <PresentationFormat>Widescreen</PresentationFormat>
  <Paragraphs>118</Paragraphs>
  <Slides>22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The Emergence of the Modern Middle East</vt:lpstr>
      <vt:lpstr>Differing World Views</vt:lpstr>
      <vt:lpstr>Ottoman Lands in 1914</vt:lpstr>
      <vt:lpstr>   Sharif Hussein bin Ali</vt:lpstr>
      <vt:lpstr>   Role of Hussein (1853-1931)</vt:lpstr>
      <vt:lpstr>     Abdullah bin al-Hussein</vt:lpstr>
      <vt:lpstr>   Kitchener Meeting</vt:lpstr>
      <vt:lpstr>Faisal bin Al-Hussein bin Ali Al-Hashemi </vt:lpstr>
      <vt:lpstr> Background to Damascus Letters</vt:lpstr>
      <vt:lpstr>   The Damascus Protocol</vt:lpstr>
      <vt:lpstr> McMahon- Hussein Letters</vt:lpstr>
      <vt:lpstr> Anglo French Talks on Dividing Up     Ottoman Lands</vt:lpstr>
      <vt:lpstr> Major Sections of the Sykes-Picot Agreement </vt:lpstr>
      <vt:lpstr>  Map of Sykes-Picot Agreement</vt:lpstr>
      <vt:lpstr> The Arab Revolt June 1916-Oct 1918</vt:lpstr>
      <vt:lpstr>  Faisal at Paris Peace Conference (T.E. Lawrence on his left  in keffiyeh)</vt:lpstr>
      <vt:lpstr> Paris Peace Conference (1919)  Treaty of Sevres (signed Aug 10, 1919  Treaty of Lausanne (signed July 24, 1923)</vt:lpstr>
      <vt:lpstr>Treaty of Lausanne 1923  Mandates</vt:lpstr>
      <vt:lpstr>   Hussein bin Ali’s Fate</vt:lpstr>
      <vt:lpstr>   Faisal”s Fate</vt:lpstr>
      <vt:lpstr>   Abdullah’s Fate</vt:lpstr>
      <vt:lpstr>   The Modern Middle East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Emergence of the Modern Middle East</dc:title>
  <dc:creator>Nayla Butler</dc:creator>
  <cp:lastModifiedBy>Nayla Butler</cp:lastModifiedBy>
  <cp:revision>75</cp:revision>
  <dcterms:created xsi:type="dcterms:W3CDTF">2023-02-06T23:20:50Z</dcterms:created>
  <dcterms:modified xsi:type="dcterms:W3CDTF">2023-03-07T17:20:21Z</dcterms:modified>
</cp:coreProperties>
</file>